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5" r:id="rId3"/>
    <p:sldId id="327" r:id="rId4"/>
    <p:sldId id="297" r:id="rId5"/>
    <p:sldId id="312" r:id="rId6"/>
    <p:sldId id="308" r:id="rId7"/>
    <p:sldId id="298" r:id="rId8"/>
    <p:sldId id="311" r:id="rId9"/>
    <p:sldId id="302" r:id="rId10"/>
    <p:sldId id="314" r:id="rId11"/>
    <p:sldId id="318" r:id="rId12"/>
    <p:sldId id="319" r:id="rId13"/>
    <p:sldId id="316" r:id="rId14"/>
    <p:sldId id="328" r:id="rId15"/>
    <p:sldId id="357" r:id="rId16"/>
    <p:sldId id="358" r:id="rId17"/>
    <p:sldId id="353" r:id="rId18"/>
    <p:sldId id="332" r:id="rId19"/>
    <p:sldId id="359" r:id="rId20"/>
    <p:sldId id="333" r:id="rId21"/>
    <p:sldId id="354" r:id="rId22"/>
    <p:sldId id="356" r:id="rId23"/>
    <p:sldId id="345" r:id="rId24"/>
    <p:sldId id="346" r:id="rId25"/>
    <p:sldId id="362" r:id="rId26"/>
    <p:sldId id="321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009900"/>
    <a:srgbClr val="DDFFDD"/>
    <a:srgbClr val="E1FFE1"/>
    <a:srgbClr val="D5FFD5"/>
    <a:srgbClr val="D9FFD9"/>
    <a:srgbClr val="D1FFD1"/>
    <a:srgbClr val="CC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66" autoAdjust="0"/>
    <p:restoredTop sz="94574" autoAdjust="0"/>
  </p:normalViewPr>
  <p:slideViewPr>
    <p:cSldViewPr>
      <p:cViewPr varScale="1">
        <p:scale>
          <a:sx n="65" d="100"/>
          <a:sy n="65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-5658"/>
    </p:cViewPr>
  </p:sorterViewPr>
  <p:notesViewPr>
    <p:cSldViewPr>
      <p:cViewPr varScale="1">
        <p:scale>
          <a:sx n="38" d="100"/>
          <a:sy n="38" d="100"/>
        </p:scale>
        <p:origin x="-237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2AF903-10E1-4E5D-A6F4-561D88FF8B51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97B7D43-451D-4F9C-B82A-68701538B468}">
      <dgm:prSet phldrT="[Texto]" custT="1"/>
      <dgm:spPr>
        <a:noFill/>
      </dgm:spPr>
      <dgm:t>
        <a:bodyPr/>
        <a:lstStyle/>
        <a:p>
          <a:r>
            <a:rPr lang="pt-BR" sz="3600" dirty="0" smtClean="0">
              <a:solidFill>
                <a:srgbClr val="006600"/>
              </a:solidFill>
            </a:rPr>
            <a:t>Avaliação do Ambiente </a:t>
          </a:r>
          <a:r>
            <a:rPr lang="pt-BR" sz="3600" b="1" dirty="0" smtClean="0">
              <a:solidFill>
                <a:srgbClr val="006600"/>
              </a:solidFill>
            </a:rPr>
            <a:t>Externo</a:t>
          </a:r>
        </a:p>
        <a:p>
          <a:r>
            <a:rPr lang="pt-BR" sz="3600" dirty="0" smtClean="0">
              <a:solidFill>
                <a:srgbClr val="006600"/>
              </a:solidFill>
            </a:rPr>
            <a:t>A Cidade Polo</a:t>
          </a:r>
          <a:endParaRPr lang="pt-BR" sz="3600" dirty="0">
            <a:solidFill>
              <a:srgbClr val="006600"/>
            </a:solidFill>
          </a:endParaRPr>
        </a:p>
      </dgm:t>
    </dgm:pt>
    <dgm:pt modelId="{71687F92-FD1A-4A69-BBC4-3E2E4B47444A}" type="parTrans" cxnId="{39813DEE-6C52-4DFD-9E0C-C1F91D12377F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4CE35983-403C-4430-8825-8F3E41834B22}" type="sibTrans" cxnId="{39813DEE-6C52-4DFD-9E0C-C1F91D12377F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47D1EC17-1951-4E24-9650-84C65DD1B660}">
      <dgm:prSet phldrT="[Texto]"/>
      <dgm:spPr>
        <a:noFill/>
      </dgm:spPr>
      <dgm:t>
        <a:bodyPr/>
        <a:lstStyle/>
        <a:p>
          <a:r>
            <a:rPr lang="pt-BR" dirty="0" smtClean="0">
              <a:solidFill>
                <a:srgbClr val="006600"/>
              </a:solidFill>
            </a:rPr>
            <a:t>Oportunidades e Desafios</a:t>
          </a:r>
          <a:endParaRPr lang="pt-BR" dirty="0">
            <a:solidFill>
              <a:srgbClr val="006600"/>
            </a:solidFill>
          </a:endParaRPr>
        </a:p>
      </dgm:t>
    </dgm:pt>
    <dgm:pt modelId="{F525DC5A-6AC4-4705-BF13-DEEE8C138BDE}" type="parTrans" cxnId="{07331A2B-5EDF-458B-B710-FD635D4E50F9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5347E45D-B991-47AE-BFD0-D534348B6343}" type="sibTrans" cxnId="{07331A2B-5EDF-458B-B710-FD635D4E50F9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86000A8B-B0D4-4A15-B3A0-B6020633DC2A}">
      <dgm:prSet phldrT="[Texto]"/>
      <dgm:spPr>
        <a:noFill/>
      </dgm:spPr>
      <dgm:t>
        <a:bodyPr/>
        <a:lstStyle/>
        <a:p>
          <a:r>
            <a:rPr lang="pt-BR" dirty="0" smtClean="0">
              <a:solidFill>
                <a:srgbClr val="006600"/>
              </a:solidFill>
            </a:rPr>
            <a:t>Ameaças e Mitigação</a:t>
          </a:r>
          <a:endParaRPr lang="pt-BR" dirty="0">
            <a:solidFill>
              <a:srgbClr val="006600"/>
            </a:solidFill>
          </a:endParaRPr>
        </a:p>
      </dgm:t>
    </dgm:pt>
    <dgm:pt modelId="{79E5D4CD-9773-4C66-B1AC-F47C16C4D132}" type="parTrans" cxnId="{6792FBA7-3C60-4ACF-A517-32BA806F5F3A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B25110CC-45F1-468D-A2A3-8DB5AB43B685}" type="sibTrans" cxnId="{6792FBA7-3C60-4ACF-A517-32BA806F5F3A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610C57EE-8F09-4244-A5EC-88562E79079A}">
      <dgm:prSet phldrT="[Texto]" custT="1"/>
      <dgm:spPr>
        <a:noFill/>
      </dgm:spPr>
      <dgm:t>
        <a:bodyPr/>
        <a:lstStyle/>
        <a:p>
          <a:r>
            <a:rPr lang="pt-BR" sz="1600" dirty="0" smtClean="0">
              <a:solidFill>
                <a:srgbClr val="006600"/>
              </a:solidFill>
            </a:rPr>
            <a:t>Perda de Recursos Humanos</a:t>
          </a:r>
        </a:p>
        <a:p>
          <a:r>
            <a:rPr lang="pt-BR" sz="1600" dirty="0" smtClean="0">
              <a:solidFill>
                <a:srgbClr val="006600"/>
              </a:solidFill>
            </a:rPr>
            <a:t>Esvaziamento Econômico</a:t>
          </a:r>
        </a:p>
        <a:p>
          <a:r>
            <a:rPr lang="pt-BR" sz="1600" dirty="0" smtClean="0">
              <a:solidFill>
                <a:srgbClr val="006600"/>
              </a:solidFill>
            </a:rPr>
            <a:t>Competitividade Regional</a:t>
          </a:r>
          <a:endParaRPr lang="pt-BR" sz="1600" dirty="0">
            <a:solidFill>
              <a:srgbClr val="006600"/>
            </a:solidFill>
          </a:endParaRPr>
        </a:p>
      </dgm:t>
    </dgm:pt>
    <dgm:pt modelId="{D1397825-F1FE-4D4F-BDE7-37E181E14A45}" type="parTrans" cxnId="{1AF0606F-48DC-4BB2-A95C-12C6AF493B85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C6708DCB-0B49-4E4A-A76F-A0B4103F4B2C}" type="sibTrans" cxnId="{1AF0606F-48DC-4BB2-A95C-12C6AF493B85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545E965B-6099-4F4A-8D5B-6970F5DEEF28}">
      <dgm:prSet phldrT="[Texto]" custT="1"/>
      <dgm:spPr>
        <a:noFill/>
      </dgm:spPr>
      <dgm:t>
        <a:bodyPr/>
        <a:lstStyle/>
        <a:p>
          <a:r>
            <a:rPr lang="pt-BR" sz="1800" dirty="0" smtClean="0">
              <a:solidFill>
                <a:srgbClr val="006600"/>
              </a:solidFill>
            </a:rPr>
            <a:t>Acessibilidade</a:t>
          </a:r>
        </a:p>
        <a:p>
          <a:r>
            <a:rPr lang="pt-BR" sz="1800" dirty="0" smtClean="0">
              <a:solidFill>
                <a:srgbClr val="006600"/>
              </a:solidFill>
            </a:rPr>
            <a:t>Protagonismo Regional</a:t>
          </a:r>
        </a:p>
        <a:p>
          <a:r>
            <a:rPr lang="pt-BR" sz="1800" dirty="0" smtClean="0">
              <a:solidFill>
                <a:srgbClr val="006600"/>
              </a:solidFill>
            </a:rPr>
            <a:t>Atração de Investimentos</a:t>
          </a:r>
          <a:endParaRPr lang="pt-BR" sz="1800" dirty="0">
            <a:solidFill>
              <a:srgbClr val="006600"/>
            </a:solidFill>
          </a:endParaRPr>
        </a:p>
      </dgm:t>
    </dgm:pt>
    <dgm:pt modelId="{4287F382-EC4C-4D3E-83C1-A89E267D4C2F}" type="sibTrans" cxnId="{BDE749BD-4FD8-4AF4-B0A8-4F1DB0D781AA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07C6A9DD-2B58-41A8-961F-CCEFCD151059}" type="parTrans" cxnId="{BDE749BD-4FD8-4AF4-B0A8-4F1DB0D781AA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B7EB8BB6-1F4C-4D27-98FF-850DCF5CCCCB}" type="pres">
      <dgm:prSet presAssocID="{5F2AF903-10E1-4E5D-A6F4-561D88FF8B5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F689504C-AA99-42F0-8E6A-E09404E11E50}" type="pres">
      <dgm:prSet presAssocID="{297B7D43-451D-4F9C-B82A-68701538B468}" presName="vertOne" presStyleCnt="0"/>
      <dgm:spPr/>
    </dgm:pt>
    <dgm:pt modelId="{D8C69075-9286-4DF7-A3BC-8E84A729C125}" type="pres">
      <dgm:prSet presAssocID="{297B7D43-451D-4F9C-B82A-68701538B46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D4D9C3D-B70E-4738-B37A-5613AEF3A995}" type="pres">
      <dgm:prSet presAssocID="{297B7D43-451D-4F9C-B82A-68701538B468}" presName="parTransOne" presStyleCnt="0"/>
      <dgm:spPr/>
    </dgm:pt>
    <dgm:pt modelId="{D12107D4-20C5-4FFD-AC34-3A00BE446ED7}" type="pres">
      <dgm:prSet presAssocID="{297B7D43-451D-4F9C-B82A-68701538B468}" presName="horzOne" presStyleCnt="0"/>
      <dgm:spPr/>
    </dgm:pt>
    <dgm:pt modelId="{3D2D77DA-0516-4BE9-AF4D-79A894AB423D}" type="pres">
      <dgm:prSet presAssocID="{47D1EC17-1951-4E24-9650-84C65DD1B660}" presName="vertTwo" presStyleCnt="0"/>
      <dgm:spPr/>
    </dgm:pt>
    <dgm:pt modelId="{D9D241D0-739A-4637-84A1-E6E12DC8FCC7}" type="pres">
      <dgm:prSet presAssocID="{47D1EC17-1951-4E24-9650-84C65DD1B660}" presName="txTwo" presStyleLbl="node2" presStyleIdx="0" presStyleCnt="2" custScaleX="124490" custLinFactNeighborX="-12886" custLinFactNeighborY="-1499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D238FB9-2B38-40F0-8641-83D5DD2E255A}" type="pres">
      <dgm:prSet presAssocID="{47D1EC17-1951-4E24-9650-84C65DD1B660}" presName="parTransTwo" presStyleCnt="0"/>
      <dgm:spPr/>
    </dgm:pt>
    <dgm:pt modelId="{3D10D3EB-B8D7-4D4E-B468-7497957514A4}" type="pres">
      <dgm:prSet presAssocID="{47D1EC17-1951-4E24-9650-84C65DD1B660}" presName="horzTwo" presStyleCnt="0"/>
      <dgm:spPr/>
    </dgm:pt>
    <dgm:pt modelId="{04BD0DFA-7BBB-4BEA-B494-071C84180E9E}" type="pres">
      <dgm:prSet presAssocID="{545E965B-6099-4F4A-8D5B-6970F5DEEF28}" presName="vertThree" presStyleCnt="0"/>
      <dgm:spPr/>
    </dgm:pt>
    <dgm:pt modelId="{1F1F610C-2B59-48F7-99A6-DFEE175073A9}" type="pres">
      <dgm:prSet presAssocID="{545E965B-6099-4F4A-8D5B-6970F5DEEF28}" presName="txThree" presStyleLbl="node3" presStyleIdx="0" presStyleCnt="2" custLinFactNeighborX="-525" custLinFactNeighborY="244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DFCDB17-237E-499D-B134-4C6EA641A1FE}" type="pres">
      <dgm:prSet presAssocID="{545E965B-6099-4F4A-8D5B-6970F5DEEF28}" presName="horzThree" presStyleCnt="0"/>
      <dgm:spPr/>
    </dgm:pt>
    <dgm:pt modelId="{E3221D8E-D0A0-40C4-96FD-84556B077D02}" type="pres">
      <dgm:prSet presAssocID="{5347E45D-B991-47AE-BFD0-D534348B6343}" presName="sibSpaceTwo" presStyleCnt="0"/>
      <dgm:spPr/>
    </dgm:pt>
    <dgm:pt modelId="{CB5DB611-37D2-4828-90F3-1662A5BC4B78}" type="pres">
      <dgm:prSet presAssocID="{86000A8B-B0D4-4A15-B3A0-B6020633DC2A}" presName="vertTwo" presStyleCnt="0"/>
      <dgm:spPr/>
    </dgm:pt>
    <dgm:pt modelId="{02FE7F97-5BF7-4F68-9798-4E0AE7CA28FC}" type="pres">
      <dgm:prSet presAssocID="{86000A8B-B0D4-4A15-B3A0-B6020633DC2A}" presName="txTwo" presStyleLbl="node2" presStyleIdx="1" presStyleCnt="2" custScaleX="14100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5963599-ED7A-4D26-8A07-5BDE94A7790C}" type="pres">
      <dgm:prSet presAssocID="{86000A8B-B0D4-4A15-B3A0-B6020633DC2A}" presName="parTransTwo" presStyleCnt="0"/>
      <dgm:spPr/>
    </dgm:pt>
    <dgm:pt modelId="{44D56709-A9BE-46A0-8CEF-66EDE15D2DA6}" type="pres">
      <dgm:prSet presAssocID="{86000A8B-B0D4-4A15-B3A0-B6020633DC2A}" presName="horzTwo" presStyleCnt="0"/>
      <dgm:spPr/>
    </dgm:pt>
    <dgm:pt modelId="{7C105A82-D1C5-4914-B387-317390652E84}" type="pres">
      <dgm:prSet presAssocID="{610C57EE-8F09-4244-A5EC-88562E79079A}" presName="vertThree" presStyleCnt="0"/>
      <dgm:spPr/>
    </dgm:pt>
    <dgm:pt modelId="{741A2133-3751-41C1-9735-44F32B3CBBCF}" type="pres">
      <dgm:prSet presAssocID="{610C57EE-8F09-4244-A5EC-88562E79079A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E6A4BA4-47EA-42C0-8A9E-23531C7540A1}" type="pres">
      <dgm:prSet presAssocID="{610C57EE-8F09-4244-A5EC-88562E79079A}" presName="horzThree" presStyleCnt="0"/>
      <dgm:spPr/>
    </dgm:pt>
  </dgm:ptLst>
  <dgm:cxnLst>
    <dgm:cxn modelId="{945E1FBA-12AB-414A-BBD2-F427A4CF1E09}" type="presOf" srcId="{297B7D43-451D-4F9C-B82A-68701538B468}" destId="{D8C69075-9286-4DF7-A3BC-8E84A729C125}" srcOrd="0" destOrd="0" presId="urn:microsoft.com/office/officeart/2005/8/layout/hierarchy4"/>
    <dgm:cxn modelId="{39813DEE-6C52-4DFD-9E0C-C1F91D12377F}" srcId="{5F2AF903-10E1-4E5D-A6F4-561D88FF8B51}" destId="{297B7D43-451D-4F9C-B82A-68701538B468}" srcOrd="0" destOrd="0" parTransId="{71687F92-FD1A-4A69-BBC4-3E2E4B47444A}" sibTransId="{4CE35983-403C-4430-8825-8F3E41834B22}"/>
    <dgm:cxn modelId="{7C3A8581-0B42-4AF1-844B-300C48B38B0D}" type="presOf" srcId="{545E965B-6099-4F4A-8D5B-6970F5DEEF28}" destId="{1F1F610C-2B59-48F7-99A6-DFEE175073A9}" srcOrd="0" destOrd="0" presId="urn:microsoft.com/office/officeart/2005/8/layout/hierarchy4"/>
    <dgm:cxn modelId="{E4780E04-290D-4003-A12C-D71304E1F965}" type="presOf" srcId="{610C57EE-8F09-4244-A5EC-88562E79079A}" destId="{741A2133-3751-41C1-9735-44F32B3CBBCF}" srcOrd="0" destOrd="0" presId="urn:microsoft.com/office/officeart/2005/8/layout/hierarchy4"/>
    <dgm:cxn modelId="{07331A2B-5EDF-458B-B710-FD635D4E50F9}" srcId="{297B7D43-451D-4F9C-B82A-68701538B468}" destId="{47D1EC17-1951-4E24-9650-84C65DD1B660}" srcOrd="0" destOrd="0" parTransId="{F525DC5A-6AC4-4705-BF13-DEEE8C138BDE}" sibTransId="{5347E45D-B991-47AE-BFD0-D534348B6343}"/>
    <dgm:cxn modelId="{B00AB265-783F-4225-A967-A58F5555D85E}" type="presOf" srcId="{86000A8B-B0D4-4A15-B3A0-B6020633DC2A}" destId="{02FE7F97-5BF7-4F68-9798-4E0AE7CA28FC}" srcOrd="0" destOrd="0" presId="urn:microsoft.com/office/officeart/2005/8/layout/hierarchy4"/>
    <dgm:cxn modelId="{E501679A-BB6E-455A-B58F-AD9F56692227}" type="presOf" srcId="{5F2AF903-10E1-4E5D-A6F4-561D88FF8B51}" destId="{B7EB8BB6-1F4C-4D27-98FF-850DCF5CCCCB}" srcOrd="0" destOrd="0" presId="urn:microsoft.com/office/officeart/2005/8/layout/hierarchy4"/>
    <dgm:cxn modelId="{BDE749BD-4FD8-4AF4-B0A8-4F1DB0D781AA}" srcId="{47D1EC17-1951-4E24-9650-84C65DD1B660}" destId="{545E965B-6099-4F4A-8D5B-6970F5DEEF28}" srcOrd="0" destOrd="0" parTransId="{07C6A9DD-2B58-41A8-961F-CCEFCD151059}" sibTransId="{4287F382-EC4C-4D3E-83C1-A89E267D4C2F}"/>
    <dgm:cxn modelId="{8721BD8F-986C-4FE6-A108-71EEAB6360A7}" type="presOf" srcId="{47D1EC17-1951-4E24-9650-84C65DD1B660}" destId="{D9D241D0-739A-4637-84A1-E6E12DC8FCC7}" srcOrd="0" destOrd="0" presId="urn:microsoft.com/office/officeart/2005/8/layout/hierarchy4"/>
    <dgm:cxn modelId="{1AF0606F-48DC-4BB2-A95C-12C6AF493B85}" srcId="{86000A8B-B0D4-4A15-B3A0-B6020633DC2A}" destId="{610C57EE-8F09-4244-A5EC-88562E79079A}" srcOrd="0" destOrd="0" parTransId="{D1397825-F1FE-4D4F-BDE7-37E181E14A45}" sibTransId="{C6708DCB-0B49-4E4A-A76F-A0B4103F4B2C}"/>
    <dgm:cxn modelId="{6792FBA7-3C60-4ACF-A517-32BA806F5F3A}" srcId="{297B7D43-451D-4F9C-B82A-68701538B468}" destId="{86000A8B-B0D4-4A15-B3A0-B6020633DC2A}" srcOrd="1" destOrd="0" parTransId="{79E5D4CD-9773-4C66-B1AC-F47C16C4D132}" sibTransId="{B25110CC-45F1-468D-A2A3-8DB5AB43B685}"/>
    <dgm:cxn modelId="{08A58AC1-87E8-46EC-927F-9AA5BE44164B}" type="presParOf" srcId="{B7EB8BB6-1F4C-4D27-98FF-850DCF5CCCCB}" destId="{F689504C-AA99-42F0-8E6A-E09404E11E50}" srcOrd="0" destOrd="0" presId="urn:microsoft.com/office/officeart/2005/8/layout/hierarchy4"/>
    <dgm:cxn modelId="{BE3ED49C-FDF2-47DD-B5A1-95EFE1953886}" type="presParOf" srcId="{F689504C-AA99-42F0-8E6A-E09404E11E50}" destId="{D8C69075-9286-4DF7-A3BC-8E84A729C125}" srcOrd="0" destOrd="0" presId="urn:microsoft.com/office/officeart/2005/8/layout/hierarchy4"/>
    <dgm:cxn modelId="{DECA43FB-DF66-48E8-ACDC-9ACBA6B16477}" type="presParOf" srcId="{F689504C-AA99-42F0-8E6A-E09404E11E50}" destId="{5D4D9C3D-B70E-4738-B37A-5613AEF3A995}" srcOrd="1" destOrd="0" presId="urn:microsoft.com/office/officeart/2005/8/layout/hierarchy4"/>
    <dgm:cxn modelId="{013D276A-465D-409F-9E2D-3E6A4FD27B28}" type="presParOf" srcId="{F689504C-AA99-42F0-8E6A-E09404E11E50}" destId="{D12107D4-20C5-4FFD-AC34-3A00BE446ED7}" srcOrd="2" destOrd="0" presId="urn:microsoft.com/office/officeart/2005/8/layout/hierarchy4"/>
    <dgm:cxn modelId="{36912F37-92D6-414D-A34A-8CA1CFABB6A8}" type="presParOf" srcId="{D12107D4-20C5-4FFD-AC34-3A00BE446ED7}" destId="{3D2D77DA-0516-4BE9-AF4D-79A894AB423D}" srcOrd="0" destOrd="0" presId="urn:microsoft.com/office/officeart/2005/8/layout/hierarchy4"/>
    <dgm:cxn modelId="{CFAEBAAE-9B27-470F-895C-CBFE27550261}" type="presParOf" srcId="{3D2D77DA-0516-4BE9-AF4D-79A894AB423D}" destId="{D9D241D0-739A-4637-84A1-E6E12DC8FCC7}" srcOrd="0" destOrd="0" presId="urn:microsoft.com/office/officeart/2005/8/layout/hierarchy4"/>
    <dgm:cxn modelId="{BE896BB2-417F-49F1-89B2-BFBC25461A01}" type="presParOf" srcId="{3D2D77DA-0516-4BE9-AF4D-79A894AB423D}" destId="{0D238FB9-2B38-40F0-8641-83D5DD2E255A}" srcOrd="1" destOrd="0" presId="urn:microsoft.com/office/officeart/2005/8/layout/hierarchy4"/>
    <dgm:cxn modelId="{25E52B84-1E84-4637-9918-668B1F97D83F}" type="presParOf" srcId="{3D2D77DA-0516-4BE9-AF4D-79A894AB423D}" destId="{3D10D3EB-B8D7-4D4E-B468-7497957514A4}" srcOrd="2" destOrd="0" presId="urn:microsoft.com/office/officeart/2005/8/layout/hierarchy4"/>
    <dgm:cxn modelId="{E45D3724-2E51-4DC7-B7F0-A3A041164DBC}" type="presParOf" srcId="{3D10D3EB-B8D7-4D4E-B468-7497957514A4}" destId="{04BD0DFA-7BBB-4BEA-B494-071C84180E9E}" srcOrd="0" destOrd="0" presId="urn:microsoft.com/office/officeart/2005/8/layout/hierarchy4"/>
    <dgm:cxn modelId="{1271F4F8-1692-4F2B-9535-9F069FABECDE}" type="presParOf" srcId="{04BD0DFA-7BBB-4BEA-B494-071C84180E9E}" destId="{1F1F610C-2B59-48F7-99A6-DFEE175073A9}" srcOrd="0" destOrd="0" presId="urn:microsoft.com/office/officeart/2005/8/layout/hierarchy4"/>
    <dgm:cxn modelId="{5AB219B5-7466-4CD4-B6FB-9ADFC02F25CE}" type="presParOf" srcId="{04BD0DFA-7BBB-4BEA-B494-071C84180E9E}" destId="{9DFCDB17-237E-499D-B134-4C6EA641A1FE}" srcOrd="1" destOrd="0" presId="urn:microsoft.com/office/officeart/2005/8/layout/hierarchy4"/>
    <dgm:cxn modelId="{C52D63EA-D0C7-44AE-9442-9467BA17D08E}" type="presParOf" srcId="{D12107D4-20C5-4FFD-AC34-3A00BE446ED7}" destId="{E3221D8E-D0A0-40C4-96FD-84556B077D02}" srcOrd="1" destOrd="0" presId="urn:microsoft.com/office/officeart/2005/8/layout/hierarchy4"/>
    <dgm:cxn modelId="{98895900-8E76-40CA-88FB-ABA4F6376BF5}" type="presParOf" srcId="{D12107D4-20C5-4FFD-AC34-3A00BE446ED7}" destId="{CB5DB611-37D2-4828-90F3-1662A5BC4B78}" srcOrd="2" destOrd="0" presId="urn:microsoft.com/office/officeart/2005/8/layout/hierarchy4"/>
    <dgm:cxn modelId="{17263081-83FA-4812-931D-7637BF8B2F69}" type="presParOf" srcId="{CB5DB611-37D2-4828-90F3-1662A5BC4B78}" destId="{02FE7F97-5BF7-4F68-9798-4E0AE7CA28FC}" srcOrd="0" destOrd="0" presId="urn:microsoft.com/office/officeart/2005/8/layout/hierarchy4"/>
    <dgm:cxn modelId="{E40A81BC-C51D-4F26-8C7A-6CE43322ACE9}" type="presParOf" srcId="{CB5DB611-37D2-4828-90F3-1662A5BC4B78}" destId="{85963599-ED7A-4D26-8A07-5BDE94A7790C}" srcOrd="1" destOrd="0" presId="urn:microsoft.com/office/officeart/2005/8/layout/hierarchy4"/>
    <dgm:cxn modelId="{168E59B1-961A-4FCD-B4C0-FBD4F5BF3599}" type="presParOf" srcId="{CB5DB611-37D2-4828-90F3-1662A5BC4B78}" destId="{44D56709-A9BE-46A0-8CEF-66EDE15D2DA6}" srcOrd="2" destOrd="0" presId="urn:microsoft.com/office/officeart/2005/8/layout/hierarchy4"/>
    <dgm:cxn modelId="{B1E03456-8EF6-474D-AC99-372588DEB57C}" type="presParOf" srcId="{44D56709-A9BE-46A0-8CEF-66EDE15D2DA6}" destId="{7C105A82-D1C5-4914-B387-317390652E84}" srcOrd="0" destOrd="0" presId="urn:microsoft.com/office/officeart/2005/8/layout/hierarchy4"/>
    <dgm:cxn modelId="{78237244-3AA0-44C7-8275-E0F70370797A}" type="presParOf" srcId="{7C105A82-D1C5-4914-B387-317390652E84}" destId="{741A2133-3751-41C1-9735-44F32B3CBBCF}" srcOrd="0" destOrd="0" presId="urn:microsoft.com/office/officeart/2005/8/layout/hierarchy4"/>
    <dgm:cxn modelId="{2B9EA13A-296C-48CD-BDA6-784BE9276014}" type="presParOf" srcId="{7C105A82-D1C5-4914-B387-317390652E84}" destId="{4E6A4BA4-47EA-42C0-8A9E-23531C7540A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98609A-C370-4CCC-BAEF-C2071FE05A9C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4B87A46-95D1-4FFE-940F-5D20EA9897BB}">
      <dgm:prSet phldrT="[Texto]"/>
      <dgm:spPr>
        <a:noFill/>
      </dgm:spPr>
      <dgm:t>
        <a:bodyPr/>
        <a:lstStyle/>
        <a:p>
          <a:r>
            <a:rPr lang="pt-BR" b="0" dirty="0" smtClean="0">
              <a:solidFill>
                <a:srgbClr val="006600"/>
              </a:solidFill>
            </a:rPr>
            <a:t>Avaliação do Ambiente </a:t>
          </a:r>
          <a:r>
            <a:rPr lang="pt-BR" b="1" dirty="0" smtClean="0">
              <a:solidFill>
                <a:srgbClr val="006600"/>
              </a:solidFill>
            </a:rPr>
            <a:t>Interno </a:t>
          </a:r>
        </a:p>
        <a:p>
          <a:r>
            <a:rPr lang="pt-BR" b="0" dirty="0" smtClean="0">
              <a:solidFill>
                <a:srgbClr val="006600"/>
              </a:solidFill>
            </a:rPr>
            <a:t> A Cidade – Eixos Estratégicos</a:t>
          </a:r>
          <a:endParaRPr lang="pt-BR" b="0" dirty="0">
            <a:solidFill>
              <a:srgbClr val="006600"/>
            </a:solidFill>
          </a:endParaRPr>
        </a:p>
      </dgm:t>
    </dgm:pt>
    <dgm:pt modelId="{D52C7247-7582-43D3-AAB5-52153A949BA9}" type="parTrans" cxnId="{7D3CD74B-9EBB-427A-BAA5-263914D125A9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A1E935BA-932A-4591-B9EB-62A1D524292F}" type="sibTrans" cxnId="{7D3CD74B-9EBB-427A-BAA5-263914D125A9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AC6C5624-0988-434F-B491-A9E6BF412388}">
      <dgm:prSet phldrT="[Texto]"/>
      <dgm:spPr>
        <a:noFill/>
      </dgm:spPr>
      <dgm:t>
        <a:bodyPr/>
        <a:lstStyle/>
        <a:p>
          <a:r>
            <a:rPr lang="pt-BR" b="1" dirty="0" smtClean="0">
              <a:solidFill>
                <a:srgbClr val="006600"/>
              </a:solidFill>
            </a:rPr>
            <a:t>Forças</a:t>
          </a:r>
          <a:endParaRPr lang="pt-BR" b="1" dirty="0">
            <a:solidFill>
              <a:srgbClr val="006600"/>
            </a:solidFill>
          </a:endParaRPr>
        </a:p>
      </dgm:t>
    </dgm:pt>
    <dgm:pt modelId="{8D6CAC61-1460-4F3C-9DC5-7FA380651A43}" type="parTrans" cxnId="{6D795C52-F760-4BB9-A553-7AD55BA80613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109AD7AA-0644-464F-AA84-12DBE2850B81}" type="sibTrans" cxnId="{6D795C52-F760-4BB9-A553-7AD55BA80613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4CCFCF2D-6B32-41DA-ABE5-A3C7F8C4BE81}">
      <dgm:prSet phldrT="[Texto]" custT="1"/>
      <dgm:spPr>
        <a:noFill/>
      </dgm:spPr>
      <dgm:t>
        <a:bodyPr/>
        <a:lstStyle/>
        <a:p>
          <a:r>
            <a:rPr lang="pt-BR" sz="1600" b="1" dirty="0" smtClean="0">
              <a:solidFill>
                <a:srgbClr val="006600"/>
              </a:solidFill>
            </a:rPr>
            <a:t>Levantamento se Dados</a:t>
          </a:r>
          <a:endParaRPr lang="pt-BR" sz="1600" b="1" dirty="0">
            <a:solidFill>
              <a:srgbClr val="006600"/>
            </a:solidFill>
          </a:endParaRPr>
        </a:p>
      </dgm:t>
    </dgm:pt>
    <dgm:pt modelId="{8E7896FF-4690-4732-A986-01207BF85BC7}" type="parTrans" cxnId="{C4CD320C-0DD2-4002-A5F8-AA38899A6A1C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51DDC3B5-24CB-4846-BC63-FA625D2A0C8C}" type="sibTrans" cxnId="{C4CD320C-0DD2-4002-A5F8-AA38899A6A1C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E6CC647B-97B3-4087-A7F5-4C3F30691AED}">
      <dgm:prSet phldrT="[Texto]" custT="1"/>
      <dgm:spPr>
        <a:noFill/>
      </dgm:spPr>
      <dgm:t>
        <a:bodyPr/>
        <a:lstStyle/>
        <a:p>
          <a:r>
            <a:rPr lang="pt-BR" sz="1600" b="1" dirty="0" smtClean="0">
              <a:solidFill>
                <a:srgbClr val="006600"/>
              </a:solidFill>
            </a:rPr>
            <a:t>Descrição da Situação Atual</a:t>
          </a:r>
          <a:endParaRPr lang="pt-BR" sz="1600" b="1" dirty="0">
            <a:solidFill>
              <a:srgbClr val="006600"/>
            </a:solidFill>
          </a:endParaRPr>
        </a:p>
      </dgm:t>
    </dgm:pt>
    <dgm:pt modelId="{E7D995AC-2538-4C2F-B856-4095FFE3073A}" type="parTrans" cxnId="{1AA76E58-969E-4B65-BF01-314ED9F70480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DDF90BF0-3448-47F9-AE77-CE5BF00E4D8B}" type="sibTrans" cxnId="{1AA76E58-969E-4B65-BF01-314ED9F70480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90EC5B41-21DF-4557-98A4-941A5FD70763}">
      <dgm:prSet phldrT="[Texto]"/>
      <dgm:spPr>
        <a:noFill/>
      </dgm:spPr>
      <dgm:t>
        <a:bodyPr/>
        <a:lstStyle/>
        <a:p>
          <a:r>
            <a:rPr lang="pt-BR" b="1" dirty="0" smtClean="0">
              <a:solidFill>
                <a:srgbClr val="006600"/>
              </a:solidFill>
            </a:rPr>
            <a:t>Fragilidades</a:t>
          </a:r>
          <a:endParaRPr lang="pt-BR" b="1" dirty="0">
            <a:solidFill>
              <a:srgbClr val="006600"/>
            </a:solidFill>
          </a:endParaRPr>
        </a:p>
      </dgm:t>
    </dgm:pt>
    <dgm:pt modelId="{F660DCAB-B070-4BFA-822B-085318A3CBF4}" type="parTrans" cxnId="{160B084F-5E89-4997-A05B-D036DD14A6E3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1CC6705A-5A16-4107-B366-A85D257EE220}" type="sibTrans" cxnId="{160B084F-5E89-4997-A05B-D036DD14A6E3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41C557C0-2293-4236-A159-1185CFFA6AEB}">
      <dgm:prSet phldrT="[Texto]" custT="1"/>
      <dgm:spPr>
        <a:noFill/>
      </dgm:spPr>
      <dgm:t>
        <a:bodyPr/>
        <a:lstStyle/>
        <a:p>
          <a:r>
            <a:rPr lang="pt-BR" sz="1600" b="1" dirty="0" smtClean="0">
              <a:solidFill>
                <a:srgbClr val="006600"/>
              </a:solidFill>
            </a:rPr>
            <a:t>Territorialização</a:t>
          </a:r>
          <a:endParaRPr lang="pt-BR" sz="1600" b="1" dirty="0">
            <a:solidFill>
              <a:srgbClr val="006600"/>
            </a:solidFill>
          </a:endParaRPr>
        </a:p>
      </dgm:t>
    </dgm:pt>
    <dgm:pt modelId="{6405779E-39D7-48AF-91AA-C710A530059F}" type="parTrans" cxnId="{7041370C-1382-4874-97A2-13B165ADE6EB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4FC6793C-74EC-4C66-81C2-BEC4CCE9AC86}" type="sibTrans" cxnId="{7041370C-1382-4874-97A2-13B165ADE6EB}">
      <dgm:prSet/>
      <dgm:spPr/>
      <dgm:t>
        <a:bodyPr/>
        <a:lstStyle/>
        <a:p>
          <a:endParaRPr lang="pt-BR" dirty="0">
            <a:solidFill>
              <a:srgbClr val="009900"/>
            </a:solidFill>
          </a:endParaRPr>
        </a:p>
      </dgm:t>
    </dgm:pt>
    <dgm:pt modelId="{DFDD98EB-0500-4EAF-8C01-93E80DAC5E90}" type="pres">
      <dgm:prSet presAssocID="{B898609A-C370-4CCC-BAEF-C2071FE05A9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9000152-1FE0-4AD8-8B69-CA7A407BC0C7}" type="pres">
      <dgm:prSet presAssocID="{24B87A46-95D1-4FFE-940F-5D20EA9897BB}" presName="vertOne" presStyleCnt="0"/>
      <dgm:spPr/>
    </dgm:pt>
    <dgm:pt modelId="{8EDB24FD-A7B4-495E-9CA6-AE8FD462EF2F}" type="pres">
      <dgm:prSet presAssocID="{24B87A46-95D1-4FFE-940F-5D20EA9897B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3D127A5-FC17-4E2F-AED5-C275CFA85587}" type="pres">
      <dgm:prSet presAssocID="{24B87A46-95D1-4FFE-940F-5D20EA9897BB}" presName="parTransOne" presStyleCnt="0"/>
      <dgm:spPr/>
    </dgm:pt>
    <dgm:pt modelId="{4B87830A-4CB2-4B31-B336-8C65396D09C4}" type="pres">
      <dgm:prSet presAssocID="{24B87A46-95D1-4FFE-940F-5D20EA9897BB}" presName="horzOne" presStyleCnt="0"/>
      <dgm:spPr/>
    </dgm:pt>
    <dgm:pt modelId="{92A0129C-8948-4A6A-B7D3-3C616AFE0A12}" type="pres">
      <dgm:prSet presAssocID="{AC6C5624-0988-434F-B491-A9E6BF412388}" presName="vertTwo" presStyleCnt="0"/>
      <dgm:spPr/>
    </dgm:pt>
    <dgm:pt modelId="{841B3444-D6F4-4A6D-A226-B4780AC3EE80}" type="pres">
      <dgm:prSet presAssocID="{AC6C5624-0988-434F-B491-A9E6BF412388}" presName="txTwo" presStyleLbl="node2" presStyleIdx="0" presStyleCnt="2" custScaleX="8785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92F13DD-DAA3-43BB-A354-C17AB20012AE}" type="pres">
      <dgm:prSet presAssocID="{AC6C5624-0988-434F-B491-A9E6BF412388}" presName="parTransTwo" presStyleCnt="0"/>
      <dgm:spPr/>
    </dgm:pt>
    <dgm:pt modelId="{4A034D70-F202-4ABB-9FD6-B252205C3459}" type="pres">
      <dgm:prSet presAssocID="{AC6C5624-0988-434F-B491-A9E6BF412388}" presName="horzTwo" presStyleCnt="0"/>
      <dgm:spPr/>
    </dgm:pt>
    <dgm:pt modelId="{355C09E8-6BBE-49F6-BD36-77E73070F658}" type="pres">
      <dgm:prSet presAssocID="{4CCFCF2D-6B32-41DA-ABE5-A3C7F8C4BE81}" presName="vertThree" presStyleCnt="0"/>
      <dgm:spPr/>
    </dgm:pt>
    <dgm:pt modelId="{3955B610-21ED-4687-B365-7EFFD53A6536}" type="pres">
      <dgm:prSet presAssocID="{4CCFCF2D-6B32-41DA-ABE5-A3C7F8C4BE81}" presName="txThree" presStyleLbl="node3" presStyleIdx="0" presStyleCnt="3" custScaleX="2000000" custScaleY="78523" custLinFactX="100000" custLinFactNeighborX="108069" custLinFactNeighborY="224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304D83F-6496-4147-89E2-30D7FD8F9D50}" type="pres">
      <dgm:prSet presAssocID="{4CCFCF2D-6B32-41DA-ABE5-A3C7F8C4BE81}" presName="horzThree" presStyleCnt="0"/>
      <dgm:spPr/>
    </dgm:pt>
    <dgm:pt modelId="{81E046F3-90DC-4761-80A0-B82DA520943E}" type="pres">
      <dgm:prSet presAssocID="{51DDC3B5-24CB-4846-BC63-FA625D2A0C8C}" presName="sibSpaceThree" presStyleCnt="0"/>
      <dgm:spPr/>
    </dgm:pt>
    <dgm:pt modelId="{D4E43D8A-F1D7-4939-BCD6-3BC51BD5353E}" type="pres">
      <dgm:prSet presAssocID="{E6CC647B-97B3-4087-A7F5-4C3F30691AED}" presName="vertThree" presStyleCnt="0"/>
      <dgm:spPr/>
    </dgm:pt>
    <dgm:pt modelId="{718DEDB7-8409-47E9-B14E-BA6F39D392A5}" type="pres">
      <dgm:prSet presAssocID="{E6CC647B-97B3-4087-A7F5-4C3F30691AED}" presName="txThree" presStyleLbl="node3" presStyleIdx="1" presStyleCnt="3" custScaleX="2000000" custScaleY="75628" custLinFactX="440477" custLinFactNeighborX="500000" custLinFactNeighborY="92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D2F61C2-D4E4-40F5-99B5-63B80AAD5F52}" type="pres">
      <dgm:prSet presAssocID="{E6CC647B-97B3-4087-A7F5-4C3F30691AED}" presName="horzThree" presStyleCnt="0"/>
      <dgm:spPr/>
    </dgm:pt>
    <dgm:pt modelId="{3CE98472-604A-4C65-A527-79B8D1DB5688}" type="pres">
      <dgm:prSet presAssocID="{109AD7AA-0644-464F-AA84-12DBE2850B81}" presName="sibSpaceTwo" presStyleCnt="0"/>
      <dgm:spPr/>
    </dgm:pt>
    <dgm:pt modelId="{AD53D854-060D-4991-A929-A01998EE7C57}" type="pres">
      <dgm:prSet presAssocID="{90EC5B41-21DF-4557-98A4-941A5FD70763}" presName="vertTwo" presStyleCnt="0"/>
      <dgm:spPr/>
    </dgm:pt>
    <dgm:pt modelId="{ABEA5BEB-7855-40D0-B5C4-6746AF6ADAC4}" type="pres">
      <dgm:prSet presAssocID="{90EC5B41-21DF-4557-98A4-941A5FD70763}" presName="txTwo" presStyleLbl="node2" presStyleIdx="1" presStyleCnt="2" custScaleX="19546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B42AD69-9F89-4D56-BF29-590BF25E26E9}" type="pres">
      <dgm:prSet presAssocID="{90EC5B41-21DF-4557-98A4-941A5FD70763}" presName="parTransTwo" presStyleCnt="0"/>
      <dgm:spPr/>
    </dgm:pt>
    <dgm:pt modelId="{6600804C-2DE5-4709-B8BD-BD92349EB066}" type="pres">
      <dgm:prSet presAssocID="{90EC5B41-21DF-4557-98A4-941A5FD70763}" presName="horzTwo" presStyleCnt="0"/>
      <dgm:spPr/>
    </dgm:pt>
    <dgm:pt modelId="{856BA9EF-1B4D-42C7-8E4B-2A5A01587776}" type="pres">
      <dgm:prSet presAssocID="{41C557C0-2293-4236-A159-1185CFFA6AEB}" presName="vertThree" presStyleCnt="0"/>
      <dgm:spPr/>
    </dgm:pt>
    <dgm:pt modelId="{AD06E3A7-0F31-47A6-BD2D-C95BA71D41B8}" type="pres">
      <dgm:prSet presAssocID="{41C557C0-2293-4236-A159-1185CFFA6AEB}" presName="txThree" presStyleLbl="node3" presStyleIdx="2" presStyleCnt="3" custScaleX="2000000" custScaleY="81103" custLinFactX="200000" custLinFactNeighborX="202422" custLinFactNeighborY="139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24CA424-A089-4B39-BA57-29FA2A61BB35}" type="pres">
      <dgm:prSet presAssocID="{41C557C0-2293-4236-A159-1185CFFA6AEB}" presName="horzThree" presStyleCnt="0"/>
      <dgm:spPr/>
    </dgm:pt>
  </dgm:ptLst>
  <dgm:cxnLst>
    <dgm:cxn modelId="{561756A7-C7A1-44FD-953F-89C6ABD601C3}" type="presOf" srcId="{AC6C5624-0988-434F-B491-A9E6BF412388}" destId="{841B3444-D6F4-4A6D-A226-B4780AC3EE80}" srcOrd="0" destOrd="0" presId="urn:microsoft.com/office/officeart/2005/8/layout/hierarchy4"/>
    <dgm:cxn modelId="{ECD49ABD-C951-477D-A69E-78E5ABC78EEE}" type="presOf" srcId="{E6CC647B-97B3-4087-A7F5-4C3F30691AED}" destId="{718DEDB7-8409-47E9-B14E-BA6F39D392A5}" srcOrd="0" destOrd="0" presId="urn:microsoft.com/office/officeart/2005/8/layout/hierarchy4"/>
    <dgm:cxn modelId="{99373AB1-8382-42D2-87FD-C72374FE7443}" type="presOf" srcId="{B898609A-C370-4CCC-BAEF-C2071FE05A9C}" destId="{DFDD98EB-0500-4EAF-8C01-93E80DAC5E90}" srcOrd="0" destOrd="0" presId="urn:microsoft.com/office/officeart/2005/8/layout/hierarchy4"/>
    <dgm:cxn modelId="{7D3CD74B-9EBB-427A-BAA5-263914D125A9}" srcId="{B898609A-C370-4CCC-BAEF-C2071FE05A9C}" destId="{24B87A46-95D1-4FFE-940F-5D20EA9897BB}" srcOrd="0" destOrd="0" parTransId="{D52C7247-7582-43D3-AAB5-52153A949BA9}" sibTransId="{A1E935BA-932A-4591-B9EB-62A1D524292F}"/>
    <dgm:cxn modelId="{9027DD74-0F7A-4E2E-A162-8553E3080645}" type="presOf" srcId="{90EC5B41-21DF-4557-98A4-941A5FD70763}" destId="{ABEA5BEB-7855-40D0-B5C4-6746AF6ADAC4}" srcOrd="0" destOrd="0" presId="urn:microsoft.com/office/officeart/2005/8/layout/hierarchy4"/>
    <dgm:cxn modelId="{160B084F-5E89-4997-A05B-D036DD14A6E3}" srcId="{24B87A46-95D1-4FFE-940F-5D20EA9897BB}" destId="{90EC5B41-21DF-4557-98A4-941A5FD70763}" srcOrd="1" destOrd="0" parTransId="{F660DCAB-B070-4BFA-822B-085318A3CBF4}" sibTransId="{1CC6705A-5A16-4107-B366-A85D257EE220}"/>
    <dgm:cxn modelId="{C4CD320C-0DD2-4002-A5F8-AA38899A6A1C}" srcId="{AC6C5624-0988-434F-B491-A9E6BF412388}" destId="{4CCFCF2D-6B32-41DA-ABE5-A3C7F8C4BE81}" srcOrd="0" destOrd="0" parTransId="{8E7896FF-4690-4732-A986-01207BF85BC7}" sibTransId="{51DDC3B5-24CB-4846-BC63-FA625D2A0C8C}"/>
    <dgm:cxn modelId="{6D795C52-F760-4BB9-A553-7AD55BA80613}" srcId="{24B87A46-95D1-4FFE-940F-5D20EA9897BB}" destId="{AC6C5624-0988-434F-B491-A9E6BF412388}" srcOrd="0" destOrd="0" parTransId="{8D6CAC61-1460-4F3C-9DC5-7FA380651A43}" sibTransId="{109AD7AA-0644-464F-AA84-12DBE2850B81}"/>
    <dgm:cxn modelId="{1AA76E58-969E-4B65-BF01-314ED9F70480}" srcId="{AC6C5624-0988-434F-B491-A9E6BF412388}" destId="{E6CC647B-97B3-4087-A7F5-4C3F30691AED}" srcOrd="1" destOrd="0" parTransId="{E7D995AC-2538-4C2F-B856-4095FFE3073A}" sibTransId="{DDF90BF0-3448-47F9-AE77-CE5BF00E4D8B}"/>
    <dgm:cxn modelId="{8076CCB1-45C8-456A-93CC-782F3D56D4FB}" type="presOf" srcId="{41C557C0-2293-4236-A159-1185CFFA6AEB}" destId="{AD06E3A7-0F31-47A6-BD2D-C95BA71D41B8}" srcOrd="0" destOrd="0" presId="urn:microsoft.com/office/officeart/2005/8/layout/hierarchy4"/>
    <dgm:cxn modelId="{7041370C-1382-4874-97A2-13B165ADE6EB}" srcId="{90EC5B41-21DF-4557-98A4-941A5FD70763}" destId="{41C557C0-2293-4236-A159-1185CFFA6AEB}" srcOrd="0" destOrd="0" parTransId="{6405779E-39D7-48AF-91AA-C710A530059F}" sibTransId="{4FC6793C-74EC-4C66-81C2-BEC4CCE9AC86}"/>
    <dgm:cxn modelId="{3C7BDCD2-EC63-4157-A5B1-2F6C38975EC9}" type="presOf" srcId="{24B87A46-95D1-4FFE-940F-5D20EA9897BB}" destId="{8EDB24FD-A7B4-495E-9CA6-AE8FD462EF2F}" srcOrd="0" destOrd="0" presId="urn:microsoft.com/office/officeart/2005/8/layout/hierarchy4"/>
    <dgm:cxn modelId="{54C17F6D-0CE2-4CD0-ACC6-1687EEDA2481}" type="presOf" srcId="{4CCFCF2D-6B32-41DA-ABE5-A3C7F8C4BE81}" destId="{3955B610-21ED-4687-B365-7EFFD53A6536}" srcOrd="0" destOrd="0" presId="urn:microsoft.com/office/officeart/2005/8/layout/hierarchy4"/>
    <dgm:cxn modelId="{AED114E6-4D0D-4B61-A991-A59E0DF9A77F}" type="presParOf" srcId="{DFDD98EB-0500-4EAF-8C01-93E80DAC5E90}" destId="{69000152-1FE0-4AD8-8B69-CA7A407BC0C7}" srcOrd="0" destOrd="0" presId="urn:microsoft.com/office/officeart/2005/8/layout/hierarchy4"/>
    <dgm:cxn modelId="{E765842F-804D-46AF-A006-88EE279B6A39}" type="presParOf" srcId="{69000152-1FE0-4AD8-8B69-CA7A407BC0C7}" destId="{8EDB24FD-A7B4-495E-9CA6-AE8FD462EF2F}" srcOrd="0" destOrd="0" presId="urn:microsoft.com/office/officeart/2005/8/layout/hierarchy4"/>
    <dgm:cxn modelId="{E894F24A-6AFE-49E5-B343-408B7014EE29}" type="presParOf" srcId="{69000152-1FE0-4AD8-8B69-CA7A407BC0C7}" destId="{C3D127A5-FC17-4E2F-AED5-C275CFA85587}" srcOrd="1" destOrd="0" presId="urn:microsoft.com/office/officeart/2005/8/layout/hierarchy4"/>
    <dgm:cxn modelId="{319B34C0-2726-41B3-B5A2-D3D3E122665C}" type="presParOf" srcId="{69000152-1FE0-4AD8-8B69-CA7A407BC0C7}" destId="{4B87830A-4CB2-4B31-B336-8C65396D09C4}" srcOrd="2" destOrd="0" presId="urn:microsoft.com/office/officeart/2005/8/layout/hierarchy4"/>
    <dgm:cxn modelId="{28271828-EA83-4055-90BE-DDC649E01E94}" type="presParOf" srcId="{4B87830A-4CB2-4B31-B336-8C65396D09C4}" destId="{92A0129C-8948-4A6A-B7D3-3C616AFE0A12}" srcOrd="0" destOrd="0" presId="urn:microsoft.com/office/officeart/2005/8/layout/hierarchy4"/>
    <dgm:cxn modelId="{91DC25B9-4F23-4545-AA6F-B1ED892597B2}" type="presParOf" srcId="{92A0129C-8948-4A6A-B7D3-3C616AFE0A12}" destId="{841B3444-D6F4-4A6D-A226-B4780AC3EE80}" srcOrd="0" destOrd="0" presId="urn:microsoft.com/office/officeart/2005/8/layout/hierarchy4"/>
    <dgm:cxn modelId="{53FDA39B-7C8B-47D5-A665-444A44F92265}" type="presParOf" srcId="{92A0129C-8948-4A6A-B7D3-3C616AFE0A12}" destId="{692F13DD-DAA3-43BB-A354-C17AB20012AE}" srcOrd="1" destOrd="0" presId="urn:microsoft.com/office/officeart/2005/8/layout/hierarchy4"/>
    <dgm:cxn modelId="{49C795BF-2A19-4831-802C-18587FA22FE1}" type="presParOf" srcId="{92A0129C-8948-4A6A-B7D3-3C616AFE0A12}" destId="{4A034D70-F202-4ABB-9FD6-B252205C3459}" srcOrd="2" destOrd="0" presId="urn:microsoft.com/office/officeart/2005/8/layout/hierarchy4"/>
    <dgm:cxn modelId="{44D85A3D-1C68-486D-B5E0-063C5A903BB3}" type="presParOf" srcId="{4A034D70-F202-4ABB-9FD6-B252205C3459}" destId="{355C09E8-6BBE-49F6-BD36-77E73070F658}" srcOrd="0" destOrd="0" presId="urn:microsoft.com/office/officeart/2005/8/layout/hierarchy4"/>
    <dgm:cxn modelId="{96C353C3-E3EA-4CBD-96CA-BE28B03744A1}" type="presParOf" srcId="{355C09E8-6BBE-49F6-BD36-77E73070F658}" destId="{3955B610-21ED-4687-B365-7EFFD53A6536}" srcOrd="0" destOrd="0" presId="urn:microsoft.com/office/officeart/2005/8/layout/hierarchy4"/>
    <dgm:cxn modelId="{AC544549-765E-461F-90AA-FA77BF24D287}" type="presParOf" srcId="{355C09E8-6BBE-49F6-BD36-77E73070F658}" destId="{0304D83F-6496-4147-89E2-30D7FD8F9D50}" srcOrd="1" destOrd="0" presId="urn:microsoft.com/office/officeart/2005/8/layout/hierarchy4"/>
    <dgm:cxn modelId="{BDABE321-BC76-4B34-976F-71C27CCBAA1D}" type="presParOf" srcId="{4A034D70-F202-4ABB-9FD6-B252205C3459}" destId="{81E046F3-90DC-4761-80A0-B82DA520943E}" srcOrd="1" destOrd="0" presId="urn:microsoft.com/office/officeart/2005/8/layout/hierarchy4"/>
    <dgm:cxn modelId="{99FB3FAF-95EC-4F86-8D17-103F5B333424}" type="presParOf" srcId="{4A034D70-F202-4ABB-9FD6-B252205C3459}" destId="{D4E43D8A-F1D7-4939-BCD6-3BC51BD5353E}" srcOrd="2" destOrd="0" presId="urn:microsoft.com/office/officeart/2005/8/layout/hierarchy4"/>
    <dgm:cxn modelId="{3ED4F03B-B7B7-450B-8631-820445F027F1}" type="presParOf" srcId="{D4E43D8A-F1D7-4939-BCD6-3BC51BD5353E}" destId="{718DEDB7-8409-47E9-B14E-BA6F39D392A5}" srcOrd="0" destOrd="0" presId="urn:microsoft.com/office/officeart/2005/8/layout/hierarchy4"/>
    <dgm:cxn modelId="{F69DA2F4-C8F8-4C69-85B8-4C0337924842}" type="presParOf" srcId="{D4E43D8A-F1D7-4939-BCD6-3BC51BD5353E}" destId="{4D2F61C2-D4E4-40F5-99B5-63B80AAD5F52}" srcOrd="1" destOrd="0" presId="urn:microsoft.com/office/officeart/2005/8/layout/hierarchy4"/>
    <dgm:cxn modelId="{3FC65624-5CAC-413C-AC33-FF9401744318}" type="presParOf" srcId="{4B87830A-4CB2-4B31-B336-8C65396D09C4}" destId="{3CE98472-604A-4C65-A527-79B8D1DB5688}" srcOrd="1" destOrd="0" presId="urn:microsoft.com/office/officeart/2005/8/layout/hierarchy4"/>
    <dgm:cxn modelId="{99BCE37D-9B99-4695-AE22-901129FE6B33}" type="presParOf" srcId="{4B87830A-4CB2-4B31-B336-8C65396D09C4}" destId="{AD53D854-060D-4991-A929-A01998EE7C57}" srcOrd="2" destOrd="0" presId="urn:microsoft.com/office/officeart/2005/8/layout/hierarchy4"/>
    <dgm:cxn modelId="{A63FE8F3-2A44-442B-AF52-D9BFE611CB3D}" type="presParOf" srcId="{AD53D854-060D-4991-A929-A01998EE7C57}" destId="{ABEA5BEB-7855-40D0-B5C4-6746AF6ADAC4}" srcOrd="0" destOrd="0" presId="urn:microsoft.com/office/officeart/2005/8/layout/hierarchy4"/>
    <dgm:cxn modelId="{411B703F-553B-4E15-90F9-E057BEE0D57F}" type="presParOf" srcId="{AD53D854-060D-4991-A929-A01998EE7C57}" destId="{3B42AD69-9F89-4D56-BF29-590BF25E26E9}" srcOrd="1" destOrd="0" presId="urn:microsoft.com/office/officeart/2005/8/layout/hierarchy4"/>
    <dgm:cxn modelId="{7DDC1571-A101-4C42-ADF3-5F2162EC74D8}" type="presParOf" srcId="{AD53D854-060D-4991-A929-A01998EE7C57}" destId="{6600804C-2DE5-4709-B8BD-BD92349EB066}" srcOrd="2" destOrd="0" presId="urn:microsoft.com/office/officeart/2005/8/layout/hierarchy4"/>
    <dgm:cxn modelId="{84363891-7BEC-4BF2-996C-734B14665B8D}" type="presParOf" srcId="{6600804C-2DE5-4709-B8BD-BD92349EB066}" destId="{856BA9EF-1B4D-42C7-8E4B-2A5A01587776}" srcOrd="0" destOrd="0" presId="urn:microsoft.com/office/officeart/2005/8/layout/hierarchy4"/>
    <dgm:cxn modelId="{9D4A0DD9-BADA-4722-A33D-701EB9DDE402}" type="presParOf" srcId="{856BA9EF-1B4D-42C7-8E4B-2A5A01587776}" destId="{AD06E3A7-0F31-47A6-BD2D-C95BA71D41B8}" srcOrd="0" destOrd="0" presId="urn:microsoft.com/office/officeart/2005/8/layout/hierarchy4"/>
    <dgm:cxn modelId="{CB1675A8-CBBE-4034-B1EA-189C3AB691A2}" type="presParOf" srcId="{856BA9EF-1B4D-42C7-8E4B-2A5A01587776}" destId="{F24CA424-A089-4B39-BA57-29FA2A61BB3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69075-9286-4DF7-A3BC-8E84A729C125}">
      <dsp:nvSpPr>
        <dsp:cNvPr id="0" name=""/>
        <dsp:cNvSpPr/>
      </dsp:nvSpPr>
      <dsp:spPr>
        <a:xfrm>
          <a:off x="3906" y="3271"/>
          <a:ext cx="8097170" cy="1451084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solidFill>
                <a:srgbClr val="006600"/>
              </a:solidFill>
            </a:rPr>
            <a:t>Avaliação do Ambiente </a:t>
          </a:r>
          <a:r>
            <a:rPr lang="pt-BR" sz="3600" b="1" kern="1200" dirty="0" smtClean="0">
              <a:solidFill>
                <a:srgbClr val="006600"/>
              </a:solidFill>
            </a:rPr>
            <a:t>Externo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solidFill>
                <a:srgbClr val="006600"/>
              </a:solidFill>
            </a:rPr>
            <a:t>A Cidade Polo</a:t>
          </a:r>
          <a:endParaRPr lang="pt-BR" sz="3600" kern="1200" dirty="0">
            <a:solidFill>
              <a:srgbClr val="006600"/>
            </a:solidFill>
          </a:endParaRPr>
        </a:p>
      </dsp:txBody>
      <dsp:txXfrm>
        <a:off x="46407" y="45772"/>
        <a:ext cx="8012168" cy="1366082"/>
      </dsp:txXfrm>
    </dsp:sp>
    <dsp:sp modelId="{D9D241D0-739A-4637-84A1-E6E12DC8FCC7}">
      <dsp:nvSpPr>
        <dsp:cNvPr id="0" name=""/>
        <dsp:cNvSpPr/>
      </dsp:nvSpPr>
      <dsp:spPr>
        <a:xfrm>
          <a:off x="0" y="1574928"/>
          <a:ext cx="3673065" cy="1451084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kern="1200" dirty="0" smtClean="0">
              <a:solidFill>
                <a:srgbClr val="006600"/>
              </a:solidFill>
            </a:rPr>
            <a:t>Oportunidades e Desafios</a:t>
          </a:r>
          <a:endParaRPr lang="pt-BR" sz="3800" kern="1200" dirty="0">
            <a:solidFill>
              <a:srgbClr val="006600"/>
            </a:solidFill>
          </a:endParaRPr>
        </a:p>
      </dsp:txBody>
      <dsp:txXfrm>
        <a:off x="42501" y="1617429"/>
        <a:ext cx="3588063" cy="1366082"/>
      </dsp:txXfrm>
    </dsp:sp>
    <dsp:sp modelId="{1F1F610C-2B59-48F7-99A6-DFEE175073A9}">
      <dsp:nvSpPr>
        <dsp:cNvPr id="0" name=""/>
        <dsp:cNvSpPr/>
      </dsp:nvSpPr>
      <dsp:spPr>
        <a:xfrm>
          <a:off x="357607" y="3192385"/>
          <a:ext cx="2950490" cy="1451084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rgbClr val="006600"/>
              </a:solidFill>
            </a:rPr>
            <a:t>Acessibilidade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rgbClr val="006600"/>
              </a:solidFill>
            </a:rPr>
            <a:t>Protagonismo Regional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rgbClr val="006600"/>
              </a:solidFill>
            </a:rPr>
            <a:t>Atração de Investimentos</a:t>
          </a:r>
          <a:endParaRPr lang="pt-BR" sz="1800" kern="1200" dirty="0">
            <a:solidFill>
              <a:srgbClr val="006600"/>
            </a:solidFill>
          </a:endParaRPr>
        </a:p>
      </dsp:txBody>
      <dsp:txXfrm>
        <a:off x="400108" y="3234886"/>
        <a:ext cx="2865488" cy="1366082"/>
      </dsp:txXfrm>
    </dsp:sp>
    <dsp:sp modelId="{02FE7F97-5BF7-4F68-9798-4E0AE7CA28FC}">
      <dsp:nvSpPr>
        <dsp:cNvPr id="0" name=""/>
        <dsp:cNvSpPr/>
      </dsp:nvSpPr>
      <dsp:spPr>
        <a:xfrm>
          <a:off x="3932716" y="1596192"/>
          <a:ext cx="4160456" cy="1451084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kern="1200" dirty="0" smtClean="0">
              <a:solidFill>
                <a:srgbClr val="006600"/>
              </a:solidFill>
            </a:rPr>
            <a:t>Ameaças e Mitigação</a:t>
          </a:r>
          <a:endParaRPr lang="pt-BR" sz="3800" kern="1200" dirty="0">
            <a:solidFill>
              <a:srgbClr val="006600"/>
            </a:solidFill>
          </a:endParaRPr>
        </a:p>
      </dsp:txBody>
      <dsp:txXfrm>
        <a:off x="3975217" y="1638693"/>
        <a:ext cx="4075454" cy="1366082"/>
      </dsp:txXfrm>
    </dsp:sp>
    <dsp:sp modelId="{741A2133-3751-41C1-9735-44F32B3CBBCF}">
      <dsp:nvSpPr>
        <dsp:cNvPr id="0" name=""/>
        <dsp:cNvSpPr/>
      </dsp:nvSpPr>
      <dsp:spPr>
        <a:xfrm>
          <a:off x="4537700" y="3189114"/>
          <a:ext cx="2950490" cy="1451084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rgbClr val="006600"/>
              </a:solidFill>
            </a:rPr>
            <a:t>Perda de Recursos Humanos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rgbClr val="006600"/>
              </a:solidFill>
            </a:rPr>
            <a:t>Esvaziamento Econômico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rgbClr val="006600"/>
              </a:solidFill>
            </a:rPr>
            <a:t>Competitividade Regional</a:t>
          </a:r>
          <a:endParaRPr lang="pt-BR" sz="1600" kern="1200" dirty="0">
            <a:solidFill>
              <a:srgbClr val="006600"/>
            </a:solidFill>
          </a:endParaRPr>
        </a:p>
      </dsp:txBody>
      <dsp:txXfrm>
        <a:off x="4580201" y="3231615"/>
        <a:ext cx="2865488" cy="1366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B24FD-A7B4-495E-9CA6-AE8FD462EF2F}">
      <dsp:nvSpPr>
        <dsp:cNvPr id="0" name=""/>
        <dsp:cNvSpPr/>
      </dsp:nvSpPr>
      <dsp:spPr>
        <a:xfrm>
          <a:off x="1365" y="333"/>
          <a:ext cx="8173691" cy="151805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0" kern="1200" dirty="0" smtClean="0">
              <a:solidFill>
                <a:srgbClr val="006600"/>
              </a:solidFill>
            </a:rPr>
            <a:t>Avaliação do Ambiente </a:t>
          </a:r>
          <a:r>
            <a:rPr lang="pt-BR" sz="3600" b="1" kern="1200" dirty="0" smtClean="0">
              <a:solidFill>
                <a:srgbClr val="006600"/>
              </a:solidFill>
            </a:rPr>
            <a:t>Interno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0" kern="1200" dirty="0" smtClean="0">
              <a:solidFill>
                <a:srgbClr val="006600"/>
              </a:solidFill>
            </a:rPr>
            <a:t> A Cidade – Eixos Estratégicos</a:t>
          </a:r>
          <a:endParaRPr lang="pt-BR" sz="3600" b="0" kern="1200" dirty="0">
            <a:solidFill>
              <a:srgbClr val="006600"/>
            </a:solidFill>
          </a:endParaRPr>
        </a:p>
      </dsp:txBody>
      <dsp:txXfrm>
        <a:off x="45827" y="44795"/>
        <a:ext cx="8084767" cy="1429133"/>
      </dsp:txXfrm>
    </dsp:sp>
    <dsp:sp modelId="{841B3444-D6F4-4A6D-A226-B4780AC3EE80}">
      <dsp:nvSpPr>
        <dsp:cNvPr id="0" name=""/>
        <dsp:cNvSpPr/>
      </dsp:nvSpPr>
      <dsp:spPr>
        <a:xfrm>
          <a:off x="259799" y="1670420"/>
          <a:ext cx="3622493" cy="151805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dirty="0" smtClean="0">
              <a:solidFill>
                <a:srgbClr val="006600"/>
              </a:solidFill>
            </a:rPr>
            <a:t>Forças</a:t>
          </a:r>
          <a:endParaRPr lang="pt-BR" sz="3600" b="1" kern="1200" dirty="0">
            <a:solidFill>
              <a:srgbClr val="006600"/>
            </a:solidFill>
          </a:endParaRPr>
        </a:p>
      </dsp:txBody>
      <dsp:txXfrm>
        <a:off x="304261" y="1714882"/>
        <a:ext cx="3533569" cy="1429133"/>
      </dsp:txXfrm>
    </dsp:sp>
    <dsp:sp modelId="{3955B610-21ED-4687-B365-7EFFD53A6536}">
      <dsp:nvSpPr>
        <dsp:cNvPr id="0" name=""/>
        <dsp:cNvSpPr/>
      </dsp:nvSpPr>
      <dsp:spPr>
        <a:xfrm>
          <a:off x="223606" y="3374634"/>
          <a:ext cx="2059539" cy="1192024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rgbClr val="006600"/>
              </a:solidFill>
            </a:rPr>
            <a:t>Levantamento se Dados</a:t>
          </a:r>
          <a:endParaRPr lang="pt-BR" sz="1600" b="1" kern="1200" dirty="0">
            <a:solidFill>
              <a:srgbClr val="006600"/>
            </a:solidFill>
          </a:endParaRPr>
        </a:p>
      </dsp:txBody>
      <dsp:txXfrm>
        <a:off x="258519" y="3409547"/>
        <a:ext cx="1989713" cy="1122198"/>
      </dsp:txXfrm>
    </dsp:sp>
    <dsp:sp modelId="{718DEDB7-8409-47E9-B14E-BA6F39D392A5}">
      <dsp:nvSpPr>
        <dsp:cNvPr id="0" name=""/>
        <dsp:cNvSpPr/>
      </dsp:nvSpPr>
      <dsp:spPr>
        <a:xfrm>
          <a:off x="3041683" y="3354611"/>
          <a:ext cx="2059539" cy="1148076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rgbClr val="006600"/>
              </a:solidFill>
            </a:rPr>
            <a:t>Descrição da Situação Atual</a:t>
          </a:r>
          <a:endParaRPr lang="pt-BR" sz="1600" b="1" kern="1200" dirty="0">
            <a:solidFill>
              <a:srgbClr val="006600"/>
            </a:solidFill>
          </a:endParaRPr>
        </a:p>
      </dsp:txBody>
      <dsp:txXfrm>
        <a:off x="3075309" y="3388237"/>
        <a:ext cx="1992287" cy="1080824"/>
      </dsp:txXfrm>
    </dsp:sp>
    <dsp:sp modelId="{ABEA5BEB-7855-40D0-B5C4-6746AF6ADAC4}">
      <dsp:nvSpPr>
        <dsp:cNvPr id="0" name=""/>
        <dsp:cNvSpPr/>
      </dsp:nvSpPr>
      <dsp:spPr>
        <a:xfrm>
          <a:off x="4141398" y="1670420"/>
          <a:ext cx="4025679" cy="151805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dirty="0" smtClean="0">
              <a:solidFill>
                <a:srgbClr val="006600"/>
              </a:solidFill>
            </a:rPr>
            <a:t>Fragilidades</a:t>
          </a:r>
          <a:endParaRPr lang="pt-BR" sz="3600" b="1" kern="1200" dirty="0">
            <a:solidFill>
              <a:srgbClr val="006600"/>
            </a:solidFill>
          </a:endParaRPr>
        </a:p>
      </dsp:txBody>
      <dsp:txXfrm>
        <a:off x="4185860" y="1714882"/>
        <a:ext cx="3936755" cy="1429133"/>
      </dsp:txXfrm>
    </dsp:sp>
    <dsp:sp modelId="{AD06E3A7-0F31-47A6-BD2D-C95BA71D41B8}">
      <dsp:nvSpPr>
        <dsp:cNvPr id="0" name=""/>
        <dsp:cNvSpPr/>
      </dsp:nvSpPr>
      <dsp:spPr>
        <a:xfrm>
          <a:off x="5538870" y="3340841"/>
          <a:ext cx="2059539" cy="123119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rgbClr val="006600"/>
              </a:solidFill>
            </a:rPr>
            <a:t>Territorialização</a:t>
          </a:r>
          <a:endParaRPr lang="pt-BR" sz="1600" b="1" kern="1200" dirty="0">
            <a:solidFill>
              <a:srgbClr val="006600"/>
            </a:solidFill>
          </a:endParaRPr>
        </a:p>
      </dsp:txBody>
      <dsp:txXfrm>
        <a:off x="5574930" y="3376901"/>
        <a:ext cx="1987419" cy="1159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EE8BA-47FE-4915-8B0A-535B9A717821}" type="datetimeFigureOut">
              <a:rPr lang="pt-BR" smtClean="0"/>
              <a:pPr/>
              <a:t>18/07/2019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49652-1656-4A77-B533-64203C82A8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3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DDEBC-3F2C-4DF7-BB9F-37384A735853}" type="datetimeFigureOut">
              <a:rPr lang="pt-BR" smtClean="0"/>
              <a:pPr/>
              <a:t>18/07/2019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C1356-9936-422F-8DEE-76F817AD566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96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ctrTitle" hasCustomPrompt="1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 cap="none">
                <a:solidFill>
                  <a:srgbClr val="FFC000"/>
                </a:solidFill>
              </a:defRPr>
            </a:lvl1pPr>
            <a:extLst/>
          </a:lstStyle>
          <a:p>
            <a:r>
              <a:rPr kumimoji="0" lang="pt-BR" dirty="0" smtClean="0"/>
              <a:t>Clique para editar o estilo</a:t>
            </a:r>
            <a:endParaRPr kumimoji="0" lang="en-US" dirty="0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00B05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B75E4D-E724-4C5B-893D-1AC0D3183951}" type="datetimeFigureOut">
              <a:rPr lang="pt-BR" smtClean="0"/>
              <a:pPr/>
              <a:t>18/07/2019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5648E0-A19C-47A3-8F53-9F136CBCC5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75E4D-E724-4C5B-893D-1AC0D3183951}" type="datetimeFigureOut">
              <a:rPr lang="pt-BR" smtClean="0"/>
              <a:pPr/>
              <a:t>18/07/2019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648E0-A19C-47A3-8F53-9F136CBCC5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2B75E4D-E724-4C5B-893D-1AC0D3183951}" type="datetimeFigureOut">
              <a:rPr lang="pt-BR" smtClean="0"/>
              <a:pPr/>
              <a:t>18/07/2019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5648E0-A19C-47A3-8F53-9F136CBCC5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75E4D-E724-4C5B-893D-1AC0D3183951}" type="datetimeFigureOut">
              <a:rPr lang="pt-BR" smtClean="0"/>
              <a:pPr/>
              <a:t>18/07/2019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648E0-A19C-47A3-8F53-9F136CBCC5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B75E4D-E724-4C5B-893D-1AC0D3183951}" type="datetimeFigureOut">
              <a:rPr lang="pt-BR" smtClean="0"/>
              <a:pPr/>
              <a:t>18/07/2019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85648E0-A19C-47A3-8F53-9F136CBCC5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75E4D-E724-4C5B-893D-1AC0D3183951}" type="datetimeFigureOut">
              <a:rPr lang="pt-BR" smtClean="0"/>
              <a:pPr/>
              <a:t>18/07/2019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648E0-A19C-47A3-8F53-9F136CBCC5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75E4D-E724-4C5B-893D-1AC0D3183951}" type="datetimeFigureOut">
              <a:rPr lang="pt-BR" smtClean="0"/>
              <a:pPr/>
              <a:t>18/07/2019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648E0-A19C-47A3-8F53-9F136CBCC5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75E4D-E724-4C5B-893D-1AC0D3183951}" type="datetimeFigureOut">
              <a:rPr lang="pt-BR" smtClean="0"/>
              <a:pPr/>
              <a:t>18/07/2019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648E0-A19C-47A3-8F53-9F136CBCC5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B75E4D-E724-4C5B-893D-1AC0D3183951}" type="datetimeFigureOut">
              <a:rPr lang="pt-BR" smtClean="0"/>
              <a:pPr/>
              <a:t>18/07/2019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648E0-A19C-47A3-8F53-9F136CBCC5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75E4D-E724-4C5B-893D-1AC0D3183951}" type="datetimeFigureOut">
              <a:rPr lang="pt-BR" smtClean="0"/>
              <a:pPr/>
              <a:t>18/07/2019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648E0-A19C-47A3-8F53-9F136CBCC5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75E4D-E724-4C5B-893D-1AC0D3183951}" type="datetimeFigureOut">
              <a:rPr lang="pt-BR" smtClean="0"/>
              <a:pPr/>
              <a:t>18/07/2019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648E0-A19C-47A3-8F53-9F136CBCC5A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2B75E4D-E724-4C5B-893D-1AC0D3183951}" type="datetimeFigureOut">
              <a:rPr lang="pt-BR" smtClean="0"/>
              <a:pPr/>
              <a:t>18/07/2019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85648E0-A19C-47A3-8F53-9F136CBCC5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9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CC6600"/>
                </a:solidFill>
              </a:rPr>
              <a:t>Planejamento Estratégico para Petrópolis</a:t>
            </a:r>
            <a:endParaRPr lang="pt-BR" dirty="0">
              <a:solidFill>
                <a:srgbClr val="CC6600"/>
              </a:solidFill>
            </a:endParaRPr>
          </a:p>
        </p:txBody>
      </p:sp>
      <p:sp>
        <p:nvSpPr>
          <p:cNvPr id="8" name="Subtítulo 10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905360"/>
          </a:xfrm>
        </p:spPr>
        <p:txBody>
          <a:bodyPr>
            <a:normAutofit fontScale="32500" lnSpcReduction="20000"/>
          </a:bodyPr>
          <a:lstStyle/>
          <a:p>
            <a:r>
              <a:rPr lang="pt-BR" sz="5600" dirty="0" smtClean="0">
                <a:solidFill>
                  <a:srgbClr val="006600"/>
                </a:solidFill>
              </a:rPr>
              <a:t>Apresentação dos resultados dos encontros realizados pelos Grupos de Trabalho até o momento</a:t>
            </a:r>
          </a:p>
          <a:p>
            <a:r>
              <a:rPr lang="pt-BR" sz="5600" dirty="0" smtClean="0">
                <a:solidFill>
                  <a:srgbClr val="006600"/>
                </a:solidFill>
              </a:rPr>
              <a:t>Petrópolis, 25 de junho de 2019</a:t>
            </a:r>
          </a:p>
          <a:p>
            <a:r>
              <a:rPr lang="pt-BR" sz="5600" dirty="0" smtClean="0">
                <a:solidFill>
                  <a:srgbClr val="006600"/>
                </a:solidFill>
              </a:rPr>
              <a:t>Auditório do Sicomércio</a:t>
            </a:r>
          </a:p>
          <a:p>
            <a:r>
              <a:rPr lang="pt-BR" sz="5600" dirty="0" smtClean="0">
                <a:solidFill>
                  <a:srgbClr val="006600"/>
                </a:solidFill>
              </a:rPr>
              <a:t>Rua Irmãos D´Ângelo, 48 - Cobertura</a:t>
            </a:r>
          </a:p>
          <a:p>
            <a:r>
              <a:rPr lang="pt-BR" sz="5600" dirty="0" smtClean="0">
                <a:solidFill>
                  <a:srgbClr val="006600"/>
                </a:solidFill>
              </a:rPr>
              <a:t>Organização: IPGPar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2676525" cy="1428750"/>
          </a:xfrm>
          <a:prstGeom prst="rect">
            <a:avLst/>
          </a:prstGeom>
        </p:spPr>
      </p:pic>
      <p:pic>
        <p:nvPicPr>
          <p:cNvPr id="12" name="Imagem 11" descr="client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77272"/>
            <a:ext cx="1578610" cy="75057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ixaDeTexto 12"/>
          <p:cNvSpPr txBox="1"/>
          <p:nvPr/>
        </p:nvSpPr>
        <p:spPr>
          <a:xfrm>
            <a:off x="198307" y="52292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6600"/>
                </a:solidFill>
              </a:rPr>
              <a:t>Apoio:</a:t>
            </a:r>
            <a:endParaRPr lang="pt-BR" dirty="0">
              <a:solidFill>
                <a:srgbClr val="006600"/>
              </a:solidFill>
            </a:endParaRPr>
          </a:p>
        </p:txBody>
      </p:sp>
      <p:pic>
        <p:nvPicPr>
          <p:cNvPr id="14" name="Imagem 13" descr="client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877272"/>
            <a:ext cx="1584960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m 14" descr="client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697" y="5877272"/>
            <a:ext cx="1578610" cy="750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m 15" descr="cliente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332" y="5877272"/>
            <a:ext cx="1578610" cy="750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m 16" descr="cliente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967" y="5877272"/>
            <a:ext cx="1578610" cy="750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954837"/>
              </p:ext>
            </p:extLst>
          </p:nvPr>
        </p:nvGraphicFramePr>
        <p:xfrm>
          <a:off x="457200" y="1928802"/>
          <a:ext cx="77152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824"/>
                <a:gridCol w="33843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6600"/>
                          </a:solidFill>
                        </a:rPr>
                        <a:t>Atividade</a:t>
                      </a:r>
                      <a:endParaRPr lang="pt-BR" sz="24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6600"/>
                          </a:solidFill>
                        </a:rPr>
                        <a:t>Prazo</a:t>
                      </a:r>
                      <a:endParaRPr lang="pt-BR" sz="24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Apresentação</a:t>
                      </a:r>
                      <a:r>
                        <a:rPr lang="pt-BR" sz="1900" baseline="0" dirty="0" smtClean="0">
                          <a:solidFill>
                            <a:srgbClr val="006600"/>
                          </a:solidFill>
                        </a:rPr>
                        <a:t> da Metodologia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Janeiro/2019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Formação de Grupos</a:t>
                      </a:r>
                      <a:r>
                        <a:rPr lang="pt-BR" sz="1900" baseline="0" dirty="0" smtClean="0">
                          <a:solidFill>
                            <a:srgbClr val="006600"/>
                          </a:solidFill>
                        </a:rPr>
                        <a:t> de Trabalho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Fevereiro/2019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>
                          <a:solidFill>
                            <a:srgbClr val="003300"/>
                          </a:solidFill>
                        </a:rPr>
                        <a:t>Diagnóstico (estamos aqui)</a:t>
                      </a:r>
                      <a:endParaRPr lang="pt-BR" sz="1900" b="1" dirty="0">
                        <a:solidFill>
                          <a:srgbClr val="003300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>
                          <a:solidFill>
                            <a:srgbClr val="003300"/>
                          </a:solidFill>
                        </a:rPr>
                        <a:t>Março-Maio/2019</a:t>
                      </a:r>
                      <a:endParaRPr lang="pt-BR" sz="1900" b="1" dirty="0">
                        <a:solidFill>
                          <a:srgbClr val="0033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>
                          <a:solidFill>
                            <a:srgbClr val="003300"/>
                          </a:solidFill>
                        </a:rPr>
                        <a:t>Objetivos</a:t>
                      </a:r>
                      <a:r>
                        <a:rPr lang="pt-BR" sz="1900" b="1" baseline="0" dirty="0" smtClean="0">
                          <a:solidFill>
                            <a:srgbClr val="003300"/>
                          </a:solidFill>
                        </a:rPr>
                        <a:t> Gerais e </a:t>
                      </a:r>
                      <a:r>
                        <a:rPr lang="pt-BR" sz="1900" b="1" baseline="0" dirty="0" smtClean="0">
                          <a:solidFill>
                            <a:srgbClr val="003300"/>
                          </a:solidFill>
                        </a:rPr>
                        <a:t>Específicos (próxima etapa)</a:t>
                      </a:r>
                      <a:endParaRPr lang="pt-BR" sz="1900" b="1" dirty="0">
                        <a:solidFill>
                          <a:srgbClr val="003300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0" dirty="0" smtClean="0">
                          <a:solidFill>
                            <a:srgbClr val="003300"/>
                          </a:solidFill>
                        </a:rPr>
                        <a:t>Junho/2019</a:t>
                      </a:r>
                      <a:endParaRPr lang="pt-BR" sz="1900" b="0" dirty="0">
                        <a:solidFill>
                          <a:srgbClr val="0033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Iniciativas e Projetos Estratégicos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Julho-Setembro/2019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Contextualização no Espaço e Tempo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Outubro-Novembro/2019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Redação Final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Dezembro/2019-Março/2020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457200" y="320040"/>
            <a:ext cx="8219256" cy="804704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Metodologia e Cronograma dos Trabalhos</a:t>
            </a:r>
            <a:endParaRPr lang="pt-BR" sz="3200" dirty="0">
              <a:solidFill>
                <a:srgbClr val="CC66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206426" y="2132856"/>
            <a:ext cx="32601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Wingdings 2" panose="05020102010507070707" pitchFamily="18" charset="2"/>
                <a:sym typeface="Wingdings" panose="05000000000000000000" pitchFamily="2" charset="2"/>
              </a:rPr>
              <a:t></a:t>
            </a:r>
            <a:endParaRPr lang="pt-BR" sz="2800" b="1" dirty="0">
              <a:solidFill>
                <a:srgbClr val="FF0000"/>
              </a:solidFill>
              <a:latin typeface="Wingdings 2" panose="05020102010507070707" pitchFamily="18" charset="2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206426" y="2546320"/>
            <a:ext cx="32601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Wingdings 2" panose="05020102010507070707" pitchFamily="18" charset="2"/>
                <a:sym typeface="Wingdings" panose="05000000000000000000" pitchFamily="2" charset="2"/>
              </a:rPr>
              <a:t></a:t>
            </a:r>
            <a:endParaRPr lang="pt-BR" sz="2800" b="1" dirty="0">
              <a:solidFill>
                <a:srgbClr val="FF0000"/>
              </a:solidFill>
              <a:latin typeface="Wingdings 2" panose="05020102010507070707" pitchFamily="18" charset="2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195819" y="2924944"/>
            <a:ext cx="32601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Wingdings 2" panose="05020102010507070707" pitchFamily="18" charset="2"/>
                <a:sym typeface="Wingdings" panose="05000000000000000000" pitchFamily="2" charset="2"/>
              </a:rPr>
              <a:t></a:t>
            </a:r>
            <a:endParaRPr lang="pt-BR" sz="2800" b="1" dirty="0">
              <a:solidFill>
                <a:srgbClr val="FF0000"/>
              </a:solidFill>
              <a:latin typeface="Wingdings 2" panose="05020102010507070707" pitchFamily="18" charset="2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206426" y="3284984"/>
            <a:ext cx="32601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Wingdings 2" panose="05020102010507070707" pitchFamily="18" charset="2"/>
                <a:sym typeface="Wingdings" panose="05000000000000000000" pitchFamily="2" charset="2"/>
              </a:rPr>
              <a:t></a:t>
            </a:r>
            <a:endParaRPr lang="pt-BR" sz="2800" b="1" dirty="0">
              <a:solidFill>
                <a:srgbClr val="FF0000"/>
              </a:solidFill>
              <a:latin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31597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457200" y="320040"/>
            <a:ext cx="8219256" cy="804704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Diagnóstico</a:t>
            </a:r>
            <a:endParaRPr lang="pt-BR" sz="3200" dirty="0">
              <a:solidFill>
                <a:srgbClr val="CC6600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56189210"/>
              </p:ext>
            </p:extLst>
          </p:nvPr>
        </p:nvGraphicFramePr>
        <p:xfrm>
          <a:off x="571472" y="1714488"/>
          <a:ext cx="8104984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82265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457200" y="320040"/>
            <a:ext cx="8219256" cy="804704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Diagnóstico</a:t>
            </a:r>
            <a:endParaRPr lang="pt-BR" sz="3200" dirty="0">
              <a:solidFill>
                <a:srgbClr val="CC6600"/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368629485"/>
              </p:ext>
            </p:extLst>
          </p:nvPr>
        </p:nvGraphicFramePr>
        <p:xfrm>
          <a:off x="500034" y="1714488"/>
          <a:ext cx="817642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3393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95536" y="2492896"/>
            <a:ext cx="8219256" cy="1597464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dirty="0" smtClean="0">
                <a:solidFill>
                  <a:srgbClr val="CC6600"/>
                </a:solidFill>
              </a:rPr>
              <a:t>Resultados -Diagnósticos/Objetivos/Iniciativas</a:t>
            </a:r>
            <a:endParaRPr lang="pt-BR" sz="36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457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179512" y="320040"/>
            <a:ext cx="8496944" cy="516672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GT01 – Infraestrutura e Urbanismo</a:t>
            </a:r>
            <a:endParaRPr lang="pt-BR" sz="3200" dirty="0">
              <a:solidFill>
                <a:srgbClr val="CC6600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79512" y="1189862"/>
            <a:ext cx="4193211" cy="2311146"/>
            <a:chOff x="327" y="3302207"/>
            <a:chExt cx="3921487" cy="1836320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129842" y="3302207"/>
              <a:ext cx="3729785" cy="18363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pt-BR" sz="1500" b="1" dirty="0" smtClean="0">
                  <a:solidFill>
                    <a:srgbClr val="003300"/>
                  </a:solidFill>
                </a:rPr>
                <a:t>Pontos Fortes</a:t>
              </a:r>
            </a:p>
            <a:p>
              <a:pPr marL="360363" lvl="0" indent="-360363"/>
              <a:r>
                <a:rPr lang="pt-BR" sz="1500" b="1" dirty="0">
                  <a:solidFill>
                    <a:srgbClr val="003300"/>
                  </a:solidFill>
                </a:rPr>
                <a:t>Conjunto </a:t>
              </a:r>
              <a:r>
                <a:rPr lang="pt-BR" sz="1500" b="1" dirty="0" smtClean="0">
                  <a:solidFill>
                    <a:srgbClr val="003300"/>
                  </a:solidFill>
                </a:rPr>
                <a:t>Arquitetônico/Paisagístico </a:t>
              </a:r>
              <a:r>
                <a:rPr lang="pt-BR" sz="1500" b="1" dirty="0">
                  <a:solidFill>
                    <a:srgbClr val="003300"/>
                  </a:solidFill>
                </a:rPr>
                <a:t>tombado;</a:t>
              </a:r>
            </a:p>
            <a:p>
              <a:pPr marL="360363" lvl="0" indent="-360363"/>
              <a:r>
                <a:rPr lang="pt-BR" sz="1500" b="1" dirty="0">
                  <a:solidFill>
                    <a:srgbClr val="003300"/>
                  </a:solidFill>
                </a:rPr>
                <a:t>Escala humana;</a:t>
              </a:r>
            </a:p>
            <a:p>
              <a:pPr marL="360363" lvl="0" indent="-360363"/>
              <a:r>
                <a:rPr lang="pt-BR" sz="1500" b="1" dirty="0">
                  <a:solidFill>
                    <a:srgbClr val="003300"/>
                  </a:solidFill>
                </a:rPr>
                <a:t>Atrações turísticas </a:t>
              </a:r>
              <a:r>
                <a:rPr lang="pt-BR" sz="1500" b="1" dirty="0" smtClean="0">
                  <a:solidFill>
                    <a:srgbClr val="003300"/>
                  </a:solidFill>
                </a:rPr>
                <a:t>notáveis;</a:t>
              </a:r>
              <a:endParaRPr lang="pt-BR" sz="1500" b="1" dirty="0">
                <a:solidFill>
                  <a:srgbClr val="003300"/>
                </a:solidFill>
              </a:endParaRPr>
            </a:p>
            <a:p>
              <a:pPr marL="360363" lvl="0" indent="-360363"/>
              <a:r>
                <a:rPr lang="pt-BR" sz="1500" b="1" dirty="0" smtClean="0">
                  <a:solidFill>
                    <a:srgbClr val="003300"/>
                  </a:solidFill>
                </a:rPr>
                <a:t>Presença de </a:t>
              </a:r>
              <a:r>
                <a:rPr lang="pt-BR" sz="1500" b="1" dirty="0">
                  <a:solidFill>
                    <a:srgbClr val="003300"/>
                  </a:solidFill>
                </a:rPr>
                <a:t>Mata </a:t>
              </a:r>
              <a:r>
                <a:rPr lang="pt-BR" sz="1500" b="1" dirty="0" smtClean="0">
                  <a:solidFill>
                    <a:srgbClr val="003300"/>
                  </a:solidFill>
                </a:rPr>
                <a:t>Atlântica/rios</a:t>
              </a:r>
              <a:r>
                <a:rPr lang="pt-BR" sz="1500" b="1" dirty="0">
                  <a:solidFill>
                    <a:srgbClr val="003300"/>
                  </a:solidFill>
                </a:rPr>
                <a:t>;</a:t>
              </a:r>
            </a:p>
            <a:p>
              <a:pPr marL="360363" lvl="0" indent="-360363"/>
              <a:r>
                <a:rPr lang="pt-BR" sz="1500" b="1" dirty="0">
                  <a:solidFill>
                    <a:srgbClr val="003300"/>
                  </a:solidFill>
                </a:rPr>
                <a:t>Diversidade de comércio e </a:t>
              </a:r>
              <a:r>
                <a:rPr lang="pt-BR" sz="1500" b="1" dirty="0" smtClean="0">
                  <a:solidFill>
                    <a:srgbClr val="003300"/>
                  </a:solidFill>
                </a:rPr>
                <a:t>serviços;</a:t>
              </a:r>
              <a:endParaRPr lang="pt-BR" sz="1500" b="1" dirty="0">
                <a:solidFill>
                  <a:srgbClr val="003300"/>
                </a:solidFill>
              </a:endParaRPr>
            </a:p>
            <a:p>
              <a:pPr marL="360363" lvl="0" indent="-360363"/>
              <a:r>
                <a:rPr lang="pt-BR" sz="1500" b="1" dirty="0" smtClean="0">
                  <a:solidFill>
                    <a:srgbClr val="003300"/>
                  </a:solidFill>
                </a:rPr>
                <a:t>Ruas arborizadas;</a:t>
              </a:r>
              <a:endParaRPr lang="pt-BR" sz="1500" b="1" dirty="0">
                <a:solidFill>
                  <a:srgbClr val="003300"/>
                </a:solidFill>
              </a:endParaRPr>
            </a:p>
            <a:p>
              <a:pPr marL="360363" lvl="0" indent="-360363"/>
              <a:r>
                <a:rPr lang="pt-BR" sz="1500" b="1" dirty="0">
                  <a:solidFill>
                    <a:srgbClr val="003300"/>
                  </a:solidFill>
                </a:rPr>
                <a:t>Revitalização </a:t>
              </a:r>
              <a:r>
                <a:rPr lang="pt-BR" sz="1500" b="1" dirty="0" smtClean="0">
                  <a:solidFill>
                    <a:srgbClr val="003300"/>
                  </a:solidFill>
                </a:rPr>
                <a:t>do </a:t>
              </a:r>
              <a:r>
                <a:rPr lang="pt-BR" sz="1500" b="1" dirty="0">
                  <a:solidFill>
                    <a:srgbClr val="003300"/>
                  </a:solidFill>
                </a:rPr>
                <a:t>Centro Histórico</a:t>
              </a:r>
              <a:r>
                <a:rPr lang="pt-BR" sz="1500" dirty="0" smtClean="0">
                  <a:solidFill>
                    <a:srgbClr val="006600"/>
                  </a:solidFill>
                </a:rPr>
                <a:t>;</a:t>
              </a:r>
              <a:endParaRPr lang="pt-BR" sz="15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179512" y="952666"/>
            <a:ext cx="8455199" cy="316094"/>
            <a:chOff x="327" y="3409231"/>
            <a:chExt cx="3921487" cy="1622273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79520" y="3488424"/>
              <a:ext cx="3763101" cy="1378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b="1" dirty="0" smtClean="0">
                  <a:solidFill>
                    <a:srgbClr val="006600"/>
                  </a:solidFill>
                </a:rPr>
                <a:t>Urbanização (</a:t>
              </a:r>
              <a:r>
                <a:rPr lang="pt-BR" sz="2000" b="1" dirty="0">
                  <a:solidFill>
                    <a:srgbClr val="006600"/>
                  </a:solidFill>
                </a:rPr>
                <a:t>Morfologia e Uso do Solo)</a:t>
              </a:r>
              <a:endParaRPr lang="pt-BR" sz="2000" b="1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107504" y="3378432"/>
            <a:ext cx="6180929" cy="3328870"/>
            <a:chOff x="327" y="3382352"/>
            <a:chExt cx="4128114" cy="1672511"/>
          </a:xfrm>
        </p:grpSpPr>
        <p:sp>
          <p:nvSpPr>
            <p:cNvPr id="18" name="Retângulo de cantos arredondados 17"/>
            <p:cNvSpPr/>
            <p:nvPr/>
          </p:nvSpPr>
          <p:spPr>
            <a:xfrm>
              <a:off x="327" y="3409231"/>
              <a:ext cx="4080022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tângulo 18"/>
            <p:cNvSpPr/>
            <p:nvPr/>
          </p:nvSpPr>
          <p:spPr>
            <a:xfrm>
              <a:off x="96512" y="3382352"/>
              <a:ext cx="4031929" cy="1672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pt-BR" sz="1600" b="1" dirty="0" smtClean="0">
                  <a:solidFill>
                    <a:srgbClr val="006600"/>
                  </a:solidFill>
                </a:rPr>
                <a:t>Pontos Fracos</a:t>
              </a:r>
            </a:p>
            <a:p>
              <a:pPr lvl="0">
                <a:spcAft>
                  <a:spcPts val="2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Edificações históricas </a:t>
              </a:r>
              <a:r>
                <a:rPr lang="pt-BR" sz="1500" dirty="0">
                  <a:solidFill>
                    <a:srgbClr val="006600"/>
                  </a:solidFill>
                </a:rPr>
                <a:t>subutilizadas ou abandonadas;</a:t>
              </a:r>
            </a:p>
            <a:p>
              <a:pPr lvl="0">
                <a:spcAft>
                  <a:spcPts val="2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Percursos entre pontos turísticos </a:t>
              </a:r>
              <a:r>
                <a:rPr lang="pt-BR" sz="1500" dirty="0">
                  <a:solidFill>
                    <a:srgbClr val="006600"/>
                  </a:solidFill>
                </a:rPr>
                <a:t>sem </a:t>
              </a:r>
              <a:r>
                <a:rPr lang="pt-BR" sz="1500" dirty="0" smtClean="0">
                  <a:solidFill>
                    <a:srgbClr val="006600"/>
                  </a:solidFill>
                </a:rPr>
                <a:t>comércios/serviços/descanso</a:t>
              </a:r>
              <a:r>
                <a:rPr lang="pt-BR" sz="1500" dirty="0">
                  <a:solidFill>
                    <a:srgbClr val="006600"/>
                  </a:solidFill>
                </a:rPr>
                <a:t>;</a:t>
              </a:r>
            </a:p>
            <a:p>
              <a:pPr lvl="0">
                <a:spcAft>
                  <a:spcPts val="2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Escassez </a:t>
              </a:r>
              <a:r>
                <a:rPr lang="pt-BR" sz="1500" dirty="0">
                  <a:solidFill>
                    <a:srgbClr val="006600"/>
                  </a:solidFill>
                </a:rPr>
                <a:t>de áreas </a:t>
              </a:r>
              <a:r>
                <a:rPr lang="pt-BR" sz="1500" dirty="0" smtClean="0">
                  <a:solidFill>
                    <a:srgbClr val="006600"/>
                  </a:solidFill>
                </a:rPr>
                <a:t>públicas </a:t>
              </a:r>
              <a:r>
                <a:rPr lang="pt-BR" sz="1500" dirty="0">
                  <a:solidFill>
                    <a:srgbClr val="006600"/>
                  </a:solidFill>
                </a:rPr>
                <a:t>e de </a:t>
              </a:r>
              <a:r>
                <a:rPr lang="pt-BR" sz="1500" dirty="0" smtClean="0">
                  <a:solidFill>
                    <a:srgbClr val="006600"/>
                  </a:solidFill>
                </a:rPr>
                <a:t>lazer;</a:t>
              </a:r>
              <a:endParaRPr lang="pt-BR" sz="1500" dirty="0">
                <a:solidFill>
                  <a:srgbClr val="006600"/>
                </a:solidFill>
              </a:endParaRPr>
            </a:p>
            <a:p>
              <a:pPr>
                <a:spcAft>
                  <a:spcPts val="200"/>
                </a:spcAft>
              </a:pPr>
              <a:r>
                <a:rPr lang="pt-BR" sz="1500" b="1" dirty="0" smtClean="0">
                  <a:solidFill>
                    <a:srgbClr val="003300"/>
                  </a:solidFill>
                </a:rPr>
                <a:t>Rios poluídos/intervenções </a:t>
              </a:r>
              <a:r>
                <a:rPr lang="pt-BR" sz="1500" b="1" dirty="0">
                  <a:solidFill>
                    <a:srgbClr val="003300"/>
                  </a:solidFill>
                </a:rPr>
                <a:t>inadequadas, </a:t>
              </a:r>
              <a:r>
                <a:rPr lang="pt-BR" sz="1500" b="1" dirty="0" smtClean="0">
                  <a:solidFill>
                    <a:srgbClr val="003300"/>
                  </a:solidFill>
                </a:rPr>
                <a:t>poluição generalizada</a:t>
              </a:r>
              <a:r>
                <a:rPr lang="pt-BR" sz="1500" dirty="0" smtClean="0">
                  <a:solidFill>
                    <a:srgbClr val="006600"/>
                  </a:solidFill>
                </a:rPr>
                <a:t>;</a:t>
              </a:r>
              <a:endParaRPr lang="pt-BR" sz="1500" dirty="0">
                <a:solidFill>
                  <a:srgbClr val="006600"/>
                </a:solidFill>
              </a:endParaRPr>
            </a:p>
            <a:p>
              <a:pPr lvl="0">
                <a:spcAft>
                  <a:spcPts val="2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Área usada como </a:t>
              </a:r>
              <a:r>
                <a:rPr lang="pt-BR" sz="1500" dirty="0">
                  <a:solidFill>
                    <a:srgbClr val="006600"/>
                  </a:solidFill>
                </a:rPr>
                <a:t>dormitório </a:t>
              </a:r>
              <a:r>
                <a:rPr lang="pt-BR" sz="1500" dirty="0" smtClean="0">
                  <a:solidFill>
                    <a:srgbClr val="006600"/>
                  </a:solidFill>
                </a:rPr>
                <a:t>por quem trabalha </a:t>
              </a:r>
              <a:r>
                <a:rPr lang="pt-BR" sz="1500" dirty="0">
                  <a:solidFill>
                    <a:srgbClr val="006600"/>
                  </a:solidFill>
                </a:rPr>
                <a:t>em outras cidades;</a:t>
              </a:r>
            </a:p>
            <a:p>
              <a:pPr>
                <a:spcAft>
                  <a:spcPts val="2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Repetição </a:t>
              </a:r>
              <a:r>
                <a:rPr lang="pt-BR" sz="1500" dirty="0">
                  <a:solidFill>
                    <a:srgbClr val="006600"/>
                  </a:solidFill>
                </a:rPr>
                <a:t>de </a:t>
              </a:r>
              <a:r>
                <a:rPr lang="pt-BR" sz="1500" dirty="0" smtClean="0">
                  <a:solidFill>
                    <a:srgbClr val="006600"/>
                  </a:solidFill>
                </a:rPr>
                <a:t>comércios/excesso de supermercados/lojas </a:t>
              </a:r>
              <a:r>
                <a:rPr lang="pt-BR" sz="1500" dirty="0">
                  <a:solidFill>
                    <a:srgbClr val="006600"/>
                  </a:solidFill>
                </a:rPr>
                <a:t>de rede;</a:t>
              </a:r>
            </a:p>
            <a:p>
              <a:pPr lvl="0">
                <a:spcAft>
                  <a:spcPts val="2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Edificações </a:t>
              </a:r>
              <a:r>
                <a:rPr lang="pt-BR" sz="1500" dirty="0">
                  <a:solidFill>
                    <a:srgbClr val="006600"/>
                  </a:solidFill>
                </a:rPr>
                <a:t>com altura excessiva;</a:t>
              </a:r>
            </a:p>
            <a:p>
              <a:pPr lvl="0">
                <a:spcAft>
                  <a:spcPts val="200"/>
                </a:spcAft>
              </a:pPr>
              <a:r>
                <a:rPr lang="pt-BR" sz="1500" b="1" dirty="0" smtClean="0">
                  <a:solidFill>
                    <a:srgbClr val="003300"/>
                  </a:solidFill>
                </a:rPr>
                <a:t>Áreas inundáveis e com alto </a:t>
              </a:r>
              <a:r>
                <a:rPr lang="pt-BR" sz="1500" b="1" dirty="0">
                  <a:solidFill>
                    <a:srgbClr val="003300"/>
                  </a:solidFill>
                </a:rPr>
                <a:t>déficit habitacional;</a:t>
              </a:r>
            </a:p>
            <a:p>
              <a:pPr lvl="0">
                <a:spcAft>
                  <a:spcPts val="2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Acessibilidade </a:t>
              </a:r>
              <a:r>
                <a:rPr lang="pt-BR" sz="1500" dirty="0">
                  <a:solidFill>
                    <a:srgbClr val="006600"/>
                  </a:solidFill>
                </a:rPr>
                <a:t>inadequada, </a:t>
              </a:r>
              <a:r>
                <a:rPr lang="pt-BR" sz="1500" dirty="0" smtClean="0">
                  <a:solidFill>
                    <a:srgbClr val="006600"/>
                  </a:solidFill>
                </a:rPr>
                <a:t>má conservação;</a:t>
              </a:r>
              <a:endParaRPr lang="pt-BR" sz="1500" dirty="0">
                <a:solidFill>
                  <a:srgbClr val="006600"/>
                </a:solidFill>
              </a:endParaRPr>
            </a:p>
            <a:p>
              <a:pPr lvl="0">
                <a:spcAft>
                  <a:spcPts val="200"/>
                </a:spcAft>
              </a:pPr>
              <a:r>
                <a:rPr lang="pt-BR" sz="1500" b="1" dirty="0" smtClean="0">
                  <a:solidFill>
                    <a:srgbClr val="003300"/>
                  </a:solidFill>
                </a:rPr>
                <a:t>Inexistência </a:t>
              </a:r>
              <a:r>
                <a:rPr lang="pt-BR" sz="1500" b="1" dirty="0">
                  <a:solidFill>
                    <a:srgbClr val="003300"/>
                  </a:solidFill>
                </a:rPr>
                <a:t>de abrigos para chuva;</a:t>
              </a:r>
            </a:p>
            <a:p>
              <a:pPr lvl="0">
                <a:spcAft>
                  <a:spcPts val="200"/>
                </a:spcAft>
              </a:pPr>
              <a:r>
                <a:rPr lang="pt-BR" sz="1500" b="1" dirty="0" smtClean="0">
                  <a:solidFill>
                    <a:srgbClr val="003300"/>
                  </a:solidFill>
                </a:rPr>
                <a:t>Servidões </a:t>
              </a:r>
              <a:r>
                <a:rPr lang="pt-BR" sz="1500" b="1" dirty="0">
                  <a:solidFill>
                    <a:srgbClr val="003300"/>
                  </a:solidFill>
                </a:rPr>
                <a:t>que pressionam </a:t>
              </a:r>
              <a:r>
                <a:rPr lang="pt-BR" sz="1500" b="1" dirty="0" smtClean="0">
                  <a:solidFill>
                    <a:srgbClr val="003300"/>
                  </a:solidFill>
                </a:rPr>
                <a:t>áreas verdes;</a:t>
              </a:r>
              <a:endParaRPr lang="pt-BR" sz="1500" b="1" dirty="0">
                <a:solidFill>
                  <a:srgbClr val="003300"/>
                </a:solidFill>
              </a:endParaRPr>
            </a:p>
            <a:p>
              <a:pPr lvl="0">
                <a:spcAft>
                  <a:spcPts val="2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Muros </a:t>
              </a:r>
              <a:r>
                <a:rPr lang="pt-BR" sz="1500" dirty="0">
                  <a:solidFill>
                    <a:srgbClr val="006600"/>
                  </a:solidFill>
                </a:rPr>
                <a:t>altos </a:t>
              </a:r>
              <a:r>
                <a:rPr lang="pt-BR" sz="1500" dirty="0" smtClean="0">
                  <a:solidFill>
                    <a:srgbClr val="006600"/>
                  </a:solidFill>
                </a:rPr>
                <a:t>e lotes </a:t>
              </a:r>
              <a:r>
                <a:rPr lang="pt-BR" sz="1500" dirty="0">
                  <a:solidFill>
                    <a:srgbClr val="006600"/>
                  </a:solidFill>
                </a:rPr>
                <a:t>com testadas </a:t>
              </a:r>
              <a:r>
                <a:rPr lang="pt-BR" sz="1500" dirty="0" smtClean="0">
                  <a:solidFill>
                    <a:srgbClr val="006600"/>
                  </a:solidFill>
                </a:rPr>
                <a:t>largas;</a:t>
              </a:r>
              <a:endParaRPr lang="pt-BR" sz="15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4508349" y="1334377"/>
            <a:ext cx="4478806" cy="1904429"/>
            <a:chOff x="327" y="3409231"/>
            <a:chExt cx="3921487" cy="1622273"/>
          </a:xfrm>
        </p:grpSpPr>
        <p:sp>
          <p:nvSpPr>
            <p:cNvPr id="21" name="Retângulo de cantos arredondados 20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tângulo 21"/>
            <p:cNvSpPr/>
            <p:nvPr/>
          </p:nvSpPr>
          <p:spPr>
            <a:xfrm>
              <a:off x="61325" y="3488423"/>
              <a:ext cx="3763101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sz="1500" b="1" dirty="0" smtClean="0">
                  <a:solidFill>
                    <a:srgbClr val="006600"/>
                  </a:solidFill>
                </a:rPr>
                <a:t>Oportunidades</a:t>
              </a:r>
            </a:p>
            <a:p>
              <a:pPr marL="360363" lvl="0" indent="-36036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Crescimento </a:t>
              </a:r>
              <a:r>
                <a:rPr lang="pt-BR" sz="1600" dirty="0">
                  <a:solidFill>
                    <a:srgbClr val="006600"/>
                  </a:solidFill>
                </a:rPr>
                <a:t>do setor </a:t>
              </a:r>
              <a:r>
                <a:rPr lang="pt-BR" sz="1600" dirty="0" smtClean="0">
                  <a:solidFill>
                    <a:srgbClr val="006600"/>
                  </a:solidFill>
                </a:rPr>
                <a:t>de </a:t>
              </a:r>
              <a:r>
                <a:rPr lang="pt-BR" sz="1600" dirty="0">
                  <a:solidFill>
                    <a:srgbClr val="006600"/>
                  </a:solidFill>
                </a:rPr>
                <a:t>Turismo;</a:t>
              </a:r>
            </a:p>
            <a:p>
              <a:pPr marL="360363" lvl="0" indent="-36036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Revisão </a:t>
              </a:r>
              <a:r>
                <a:rPr lang="pt-BR" sz="1600" dirty="0">
                  <a:solidFill>
                    <a:srgbClr val="006600"/>
                  </a:solidFill>
                </a:rPr>
                <a:t>da </a:t>
              </a:r>
              <a:r>
                <a:rPr lang="pt-BR" sz="1600" dirty="0" smtClean="0">
                  <a:solidFill>
                    <a:srgbClr val="006600"/>
                  </a:solidFill>
                </a:rPr>
                <a:t>LUPOS em curso - maior </a:t>
              </a:r>
              <a:r>
                <a:rPr lang="pt-BR" sz="1600" dirty="0">
                  <a:solidFill>
                    <a:srgbClr val="006600"/>
                  </a:solidFill>
                </a:rPr>
                <a:t>acesso </a:t>
              </a:r>
              <a:r>
                <a:rPr lang="pt-BR" sz="1600" dirty="0" smtClean="0">
                  <a:solidFill>
                    <a:srgbClr val="006600"/>
                  </a:solidFill>
                </a:rPr>
                <a:t>a </a:t>
              </a:r>
              <a:r>
                <a:rPr lang="pt-BR" sz="1600" dirty="0">
                  <a:solidFill>
                    <a:srgbClr val="006600"/>
                  </a:solidFill>
                </a:rPr>
                <a:t>Instrumentos Urbanísticos </a:t>
              </a:r>
              <a:r>
                <a:rPr lang="pt-BR" sz="1600" dirty="0" smtClean="0">
                  <a:solidFill>
                    <a:srgbClr val="006600"/>
                  </a:solidFill>
                </a:rPr>
                <a:t>da Legislação;</a:t>
              </a:r>
              <a:endParaRPr lang="pt-BR" sz="1600" dirty="0">
                <a:solidFill>
                  <a:srgbClr val="006600"/>
                </a:solidFill>
              </a:endParaRPr>
            </a:p>
            <a:p>
              <a:pPr marL="360363" lvl="0" indent="-36036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Universidades </a:t>
              </a:r>
              <a:r>
                <a:rPr lang="pt-BR" sz="1600" dirty="0">
                  <a:solidFill>
                    <a:srgbClr val="006600"/>
                  </a:solidFill>
                </a:rPr>
                <a:t>e outras </a:t>
              </a:r>
              <a:r>
                <a:rPr lang="pt-BR" sz="1600" dirty="0" smtClean="0">
                  <a:solidFill>
                    <a:srgbClr val="006600"/>
                  </a:solidFill>
                </a:rPr>
                <a:t>instituições </a:t>
              </a:r>
              <a:r>
                <a:rPr lang="pt-BR" sz="1600" dirty="0">
                  <a:solidFill>
                    <a:srgbClr val="006600"/>
                  </a:solidFill>
                </a:rPr>
                <a:t>de ensino </a:t>
              </a:r>
              <a:r>
                <a:rPr lang="pt-BR" sz="1600" dirty="0" smtClean="0">
                  <a:solidFill>
                    <a:srgbClr val="006600"/>
                  </a:solidFill>
                </a:rPr>
                <a:t>podem gerar e difundir conhecimento </a:t>
              </a:r>
              <a:r>
                <a:rPr lang="pt-BR" sz="1600" dirty="0">
                  <a:solidFill>
                    <a:srgbClr val="006600"/>
                  </a:solidFill>
                </a:rPr>
                <a:t>e ideias;</a:t>
              </a: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6216428" y="3310254"/>
            <a:ext cx="2964084" cy="3359106"/>
            <a:chOff x="-121690" y="3409231"/>
            <a:chExt cx="4118125" cy="1622273"/>
          </a:xfrm>
        </p:grpSpPr>
        <p:sp>
          <p:nvSpPr>
            <p:cNvPr id="24" name="Retângulo de cantos arredondados 23"/>
            <p:cNvSpPr/>
            <p:nvPr/>
          </p:nvSpPr>
          <p:spPr>
            <a:xfrm>
              <a:off x="-121690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tângulo 24"/>
            <p:cNvSpPr/>
            <p:nvPr/>
          </p:nvSpPr>
          <p:spPr>
            <a:xfrm>
              <a:off x="-70962" y="3419623"/>
              <a:ext cx="4067397" cy="16118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ts val="900"/>
                </a:spcAft>
              </a:pPr>
              <a:r>
                <a:rPr lang="pt-BR" sz="1600" b="1" dirty="0" smtClean="0">
                  <a:solidFill>
                    <a:srgbClr val="006600"/>
                  </a:solidFill>
                </a:rPr>
                <a:t>Ameaças</a:t>
              </a:r>
              <a:endParaRPr lang="pt-BR" sz="1600" b="1" dirty="0">
                <a:solidFill>
                  <a:srgbClr val="006600"/>
                </a:solidFill>
              </a:endParaRPr>
            </a:p>
            <a:p>
              <a:pPr marL="176213" lvl="0" indent="-17621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Implantação </a:t>
              </a:r>
              <a:r>
                <a:rPr lang="pt-BR" sz="1500" dirty="0">
                  <a:solidFill>
                    <a:srgbClr val="006600"/>
                  </a:solidFill>
                </a:rPr>
                <a:t>de </a:t>
              </a:r>
              <a:r>
                <a:rPr lang="pt-BR" sz="1500" dirty="0" smtClean="0">
                  <a:solidFill>
                    <a:srgbClr val="006600"/>
                  </a:solidFill>
                </a:rPr>
                <a:t>lojas </a:t>
              </a:r>
              <a:r>
                <a:rPr lang="pt-BR" sz="1500" dirty="0">
                  <a:solidFill>
                    <a:srgbClr val="006600"/>
                  </a:solidFill>
                </a:rPr>
                <a:t>de </a:t>
              </a:r>
              <a:r>
                <a:rPr lang="pt-BR" sz="1500" dirty="0" smtClean="0">
                  <a:solidFill>
                    <a:srgbClr val="006600"/>
                  </a:solidFill>
                </a:rPr>
                <a:t>rede;</a:t>
              </a:r>
              <a:endParaRPr lang="pt-BR" sz="1500" dirty="0">
                <a:solidFill>
                  <a:srgbClr val="006600"/>
                </a:solidFill>
              </a:endParaRPr>
            </a:p>
            <a:p>
              <a:pPr marL="176213" lvl="0" indent="-17621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Fiscalização ineficaz, </a:t>
              </a:r>
              <a:r>
                <a:rPr lang="pt-BR" sz="1500" dirty="0">
                  <a:solidFill>
                    <a:srgbClr val="006600"/>
                  </a:solidFill>
                </a:rPr>
                <a:t>aumento das </a:t>
              </a:r>
              <a:r>
                <a:rPr lang="pt-BR" sz="1500" dirty="0" smtClean="0">
                  <a:solidFill>
                    <a:srgbClr val="006600"/>
                  </a:solidFill>
                </a:rPr>
                <a:t>invasões;</a:t>
              </a:r>
              <a:endParaRPr lang="pt-BR" sz="1500" dirty="0">
                <a:solidFill>
                  <a:srgbClr val="006600"/>
                </a:solidFill>
              </a:endParaRPr>
            </a:p>
            <a:p>
              <a:pPr marL="176213" lvl="0" indent="-17621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Aumento </a:t>
              </a:r>
              <a:r>
                <a:rPr lang="pt-BR" sz="1500" dirty="0">
                  <a:solidFill>
                    <a:srgbClr val="006600"/>
                  </a:solidFill>
                </a:rPr>
                <a:t>da </a:t>
              </a:r>
              <a:r>
                <a:rPr lang="pt-BR" sz="1500" dirty="0" smtClean="0">
                  <a:solidFill>
                    <a:srgbClr val="006600"/>
                  </a:solidFill>
                </a:rPr>
                <a:t>violência;</a:t>
              </a:r>
              <a:endParaRPr lang="pt-BR" sz="1500" dirty="0">
                <a:solidFill>
                  <a:srgbClr val="006600"/>
                </a:solidFill>
              </a:endParaRPr>
            </a:p>
            <a:p>
              <a:pPr marL="176213" lvl="0" indent="-17621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Redução </a:t>
              </a:r>
              <a:r>
                <a:rPr lang="pt-BR" sz="1500" dirty="0">
                  <a:solidFill>
                    <a:srgbClr val="006600"/>
                  </a:solidFill>
                </a:rPr>
                <a:t>do valor </a:t>
              </a:r>
              <a:r>
                <a:rPr lang="pt-BR" sz="1500" dirty="0" smtClean="0">
                  <a:solidFill>
                    <a:srgbClr val="006600"/>
                  </a:solidFill>
                </a:rPr>
                <a:t>turístico, falta </a:t>
              </a:r>
              <a:r>
                <a:rPr lang="pt-BR" sz="1500" dirty="0">
                  <a:solidFill>
                    <a:srgbClr val="006600"/>
                  </a:solidFill>
                </a:rPr>
                <a:t>de </a:t>
              </a:r>
              <a:r>
                <a:rPr lang="pt-BR" sz="1500" dirty="0" smtClean="0">
                  <a:solidFill>
                    <a:srgbClr val="006600"/>
                  </a:solidFill>
                </a:rPr>
                <a:t>conservação e manutenção dos atrativos;</a:t>
              </a:r>
              <a:endParaRPr lang="pt-BR" sz="1500" dirty="0">
                <a:solidFill>
                  <a:srgbClr val="006600"/>
                </a:solidFill>
              </a:endParaRPr>
            </a:p>
            <a:p>
              <a:pPr marL="176213" lvl="0" indent="-17621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Ocupação </a:t>
              </a:r>
              <a:r>
                <a:rPr lang="pt-BR" sz="1500" dirty="0">
                  <a:solidFill>
                    <a:srgbClr val="006600"/>
                  </a:solidFill>
                </a:rPr>
                <a:t>por moradores de </a:t>
              </a:r>
              <a:r>
                <a:rPr lang="pt-BR" sz="1500" dirty="0" smtClean="0">
                  <a:solidFill>
                    <a:srgbClr val="006600"/>
                  </a:solidFill>
                </a:rPr>
                <a:t>rua;</a:t>
              </a:r>
              <a:endParaRPr lang="pt-BR" sz="1500" dirty="0">
                <a:solidFill>
                  <a:srgbClr val="006600"/>
                </a:solidFill>
              </a:endParaRPr>
            </a:p>
            <a:p>
              <a:pPr marL="176213" lvl="0" indent="-17621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Falta </a:t>
              </a:r>
              <a:r>
                <a:rPr lang="pt-BR" sz="1500" dirty="0">
                  <a:solidFill>
                    <a:srgbClr val="006600"/>
                  </a:solidFill>
                </a:rPr>
                <a:t>de planejamento e perspectiva histórica ao abordar a paisagem do local;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47544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251520" y="320040"/>
            <a:ext cx="8712968" cy="516672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GT01 – Infraestrutura e Urbanismo</a:t>
            </a:r>
            <a:endParaRPr lang="pt-BR" sz="3200" dirty="0">
              <a:solidFill>
                <a:srgbClr val="CC6600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79512" y="1556792"/>
            <a:ext cx="4062531" cy="2082642"/>
            <a:chOff x="327" y="3409231"/>
            <a:chExt cx="4024023" cy="1622273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47014" y="3515308"/>
              <a:ext cx="3977336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sz="1600" b="1" dirty="0" smtClean="0">
                  <a:solidFill>
                    <a:srgbClr val="006600"/>
                  </a:solidFill>
                </a:rPr>
                <a:t>Redução de Risco</a:t>
              </a:r>
            </a:p>
            <a:p>
              <a:pPr lvl="0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pt-BR" sz="1500" b="1" dirty="0" smtClean="0">
                  <a:solidFill>
                    <a:srgbClr val="006600"/>
                  </a:solidFill>
                </a:rPr>
                <a:t>Pontos Fracos:</a:t>
              </a:r>
              <a:endParaRPr lang="pt-BR" sz="1500" b="1" dirty="0">
                <a:solidFill>
                  <a:srgbClr val="006600"/>
                </a:solidFill>
              </a:endParaRPr>
            </a:p>
            <a:p>
              <a:pPr marL="360363" lvl="0" indent="-360363">
                <a:spcAft>
                  <a:spcPts val="400"/>
                </a:spcAft>
              </a:pPr>
              <a:r>
                <a:rPr lang="pt-BR" sz="1500" b="1" dirty="0">
                  <a:solidFill>
                    <a:srgbClr val="003300"/>
                  </a:solidFill>
                </a:rPr>
                <a:t>Inexistência de Plano de Redução de Riscos para Enchentes;</a:t>
              </a:r>
            </a:p>
            <a:p>
              <a:pPr marL="360363" lvl="0" indent="-360363">
                <a:spcAft>
                  <a:spcPts val="400"/>
                </a:spcAft>
              </a:pPr>
              <a:r>
                <a:rPr lang="pt-BR" sz="1500" b="1" dirty="0">
                  <a:solidFill>
                    <a:srgbClr val="003300"/>
                  </a:solidFill>
                </a:rPr>
                <a:t>Ausência de Plano para o trânsito em caso de emergências;</a:t>
              </a:r>
            </a:p>
            <a:p>
              <a:pPr marL="360363" lvl="0" indent="-360363">
                <a:spcAft>
                  <a:spcPts val="400"/>
                </a:spcAft>
              </a:pPr>
              <a:r>
                <a:rPr lang="pt-BR" sz="1500" b="1" dirty="0">
                  <a:solidFill>
                    <a:srgbClr val="003300"/>
                  </a:solidFill>
                </a:rPr>
                <a:t>Áreas de Risco na Vila Teresa e outros locais;</a:t>
              </a: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4355976" y="1366551"/>
            <a:ext cx="4752528" cy="5374817"/>
            <a:chOff x="327" y="3370970"/>
            <a:chExt cx="3986370" cy="1660534"/>
          </a:xfrm>
        </p:grpSpPr>
        <p:sp>
          <p:nvSpPr>
            <p:cNvPr id="24" name="Retângulo de cantos arredondados 23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tângulo 24"/>
            <p:cNvSpPr/>
            <p:nvPr/>
          </p:nvSpPr>
          <p:spPr>
            <a:xfrm>
              <a:off x="85123" y="3370970"/>
              <a:ext cx="3901574" cy="16136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0" rIns="10668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b="1" dirty="0" smtClean="0">
                  <a:solidFill>
                    <a:srgbClr val="006600"/>
                  </a:solidFill>
                </a:rPr>
                <a:t>Habitação</a:t>
              </a:r>
              <a:endParaRPr lang="pt-BR" sz="1600" b="1" dirty="0">
                <a:solidFill>
                  <a:srgbClr val="006600"/>
                </a:solidFill>
              </a:endParaRPr>
            </a:p>
            <a:p>
              <a:pPr>
                <a:spcAft>
                  <a:spcPts val="600"/>
                </a:spcAft>
              </a:pPr>
              <a:r>
                <a:rPr lang="pt-BR" sz="1500" b="1" dirty="0">
                  <a:solidFill>
                    <a:srgbClr val="006600"/>
                  </a:solidFill>
                </a:rPr>
                <a:t>Pontos Fracos:</a:t>
              </a:r>
            </a:p>
            <a:p>
              <a:pPr marL="360363" indent="-360363">
                <a:spcAft>
                  <a:spcPts val="4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Falta de </a:t>
              </a:r>
              <a:r>
                <a:rPr lang="pt-BR" sz="1500" dirty="0">
                  <a:solidFill>
                    <a:srgbClr val="006600"/>
                  </a:solidFill>
                </a:rPr>
                <a:t>habitação de interesse </a:t>
              </a:r>
              <a:r>
                <a:rPr lang="pt-BR" sz="1500" dirty="0" smtClean="0">
                  <a:solidFill>
                    <a:srgbClr val="006600"/>
                  </a:solidFill>
                </a:rPr>
                <a:t>social, falta abordagem territorial no Plano </a:t>
              </a:r>
              <a:r>
                <a:rPr lang="pt-BR" sz="1500" dirty="0">
                  <a:solidFill>
                    <a:srgbClr val="006600"/>
                  </a:solidFill>
                </a:rPr>
                <a:t>Local de Hab. de </a:t>
              </a:r>
              <a:r>
                <a:rPr lang="pt-BR" sz="1500" dirty="0" smtClean="0">
                  <a:solidFill>
                    <a:srgbClr val="006600"/>
                  </a:solidFill>
                </a:rPr>
                <a:t>Inter. </a:t>
              </a:r>
              <a:r>
                <a:rPr lang="pt-BR" sz="1500" dirty="0">
                  <a:solidFill>
                    <a:srgbClr val="006600"/>
                  </a:solidFill>
                </a:rPr>
                <a:t>Soc</a:t>
              </a:r>
              <a:r>
                <a:rPr lang="pt-BR" sz="1500" dirty="0" smtClean="0">
                  <a:solidFill>
                    <a:srgbClr val="006600"/>
                  </a:solidFill>
                </a:rPr>
                <a:t>.;</a:t>
              </a:r>
              <a:endParaRPr lang="pt-BR" sz="1500" dirty="0">
                <a:solidFill>
                  <a:srgbClr val="006600"/>
                </a:solidFill>
              </a:endParaRPr>
            </a:p>
            <a:p>
              <a:pPr marL="360363" lvl="0" indent="-360363">
                <a:spcAft>
                  <a:spcPts val="4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Imóveis residenciais e terrenos supervalorizados;</a:t>
              </a:r>
            </a:p>
            <a:p>
              <a:pPr marL="360363" lvl="0" indent="-360363">
                <a:spcAft>
                  <a:spcPts val="4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Falta de </a:t>
              </a:r>
              <a:r>
                <a:rPr lang="pt-BR" sz="1500" dirty="0">
                  <a:solidFill>
                    <a:srgbClr val="006600"/>
                  </a:solidFill>
                </a:rPr>
                <a:t>política pública para habitação social;</a:t>
              </a:r>
            </a:p>
            <a:p>
              <a:pPr marL="360363" lvl="0" indent="-360363">
                <a:spcAft>
                  <a:spcPts val="4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Áreas </a:t>
              </a:r>
              <a:r>
                <a:rPr lang="pt-BR" sz="1500" dirty="0" smtClean="0">
                  <a:solidFill>
                    <a:srgbClr val="006600"/>
                  </a:solidFill>
                </a:rPr>
                <a:t>sem </a:t>
              </a:r>
              <a:r>
                <a:rPr lang="pt-BR" sz="1500" dirty="0">
                  <a:solidFill>
                    <a:srgbClr val="006600"/>
                  </a:solidFill>
                </a:rPr>
                <a:t>integração à malha urbana formal;</a:t>
              </a:r>
            </a:p>
            <a:p>
              <a:pPr marL="360363" lvl="0" indent="-360363">
                <a:spcAft>
                  <a:spcPts val="400"/>
                </a:spcAft>
              </a:pPr>
              <a:r>
                <a:rPr lang="pt-BR" sz="1500" b="1" dirty="0">
                  <a:solidFill>
                    <a:srgbClr val="003300"/>
                  </a:solidFill>
                </a:rPr>
                <a:t>Fiscalização ineficaz, </a:t>
              </a:r>
              <a:r>
                <a:rPr lang="pt-BR" sz="1500" b="1" dirty="0" smtClean="0">
                  <a:solidFill>
                    <a:srgbClr val="003300"/>
                  </a:solidFill>
                </a:rPr>
                <a:t>ocupações </a:t>
              </a:r>
              <a:r>
                <a:rPr lang="pt-BR" sz="1500" b="1" dirty="0">
                  <a:solidFill>
                    <a:srgbClr val="003300"/>
                  </a:solidFill>
                </a:rPr>
                <a:t>irregulares em áreas de risco e de preservação ambiental;</a:t>
              </a:r>
            </a:p>
            <a:p>
              <a:pPr marL="360363" lvl="0" indent="-360363">
                <a:spcAft>
                  <a:spcPts val="4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Alto custo da construção </a:t>
              </a:r>
              <a:r>
                <a:rPr lang="pt-BR" sz="1500" dirty="0" smtClean="0">
                  <a:solidFill>
                    <a:srgbClr val="006600"/>
                  </a:solidFill>
                </a:rPr>
                <a:t>(declividade de terrenos);</a:t>
              </a:r>
              <a:endParaRPr lang="pt-BR" sz="1500" dirty="0">
                <a:solidFill>
                  <a:srgbClr val="006600"/>
                </a:solidFill>
              </a:endParaRPr>
            </a:p>
            <a:p>
              <a:pPr marL="360363" lvl="0" indent="-360363">
                <a:spcAft>
                  <a:spcPts val="4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Edificações com altura excessiva;</a:t>
              </a:r>
            </a:p>
            <a:p>
              <a:pPr marL="360363" lvl="0" indent="-360363">
                <a:spcAft>
                  <a:spcPts val="4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Empreendimentos </a:t>
              </a:r>
              <a:r>
                <a:rPr lang="pt-BR" sz="1500" dirty="0">
                  <a:solidFill>
                    <a:srgbClr val="006600"/>
                  </a:solidFill>
                </a:rPr>
                <a:t>de baixa qualidade arquitetônica;</a:t>
              </a:r>
            </a:p>
            <a:p>
              <a:pPr marL="360363" lvl="0" indent="-360363">
                <a:spcAft>
                  <a:spcPts val="4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Longas escadarias para </a:t>
              </a:r>
              <a:r>
                <a:rPr lang="pt-BR" sz="1500" dirty="0">
                  <a:solidFill>
                    <a:srgbClr val="006600"/>
                  </a:solidFill>
                </a:rPr>
                <a:t>acessar </a:t>
              </a:r>
              <a:r>
                <a:rPr lang="pt-BR" sz="1500" dirty="0" smtClean="0">
                  <a:solidFill>
                    <a:srgbClr val="006600"/>
                  </a:solidFill>
                </a:rPr>
                <a:t>residências;</a:t>
              </a:r>
              <a:endParaRPr lang="pt-BR" sz="1500" dirty="0">
                <a:solidFill>
                  <a:srgbClr val="006600"/>
                </a:solidFill>
              </a:endParaRPr>
            </a:p>
            <a:p>
              <a:pPr marL="360363" lvl="0" indent="-360363">
                <a:spcAft>
                  <a:spcPts val="4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Baixa densidade populacional nas ruas com transporte coletivo público disponível;</a:t>
              </a:r>
            </a:p>
            <a:p>
              <a:pPr marL="360363" lvl="0" indent="-360363">
                <a:spcAft>
                  <a:spcPts val="4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Descaracterização </a:t>
              </a:r>
              <a:r>
                <a:rPr lang="pt-BR" sz="1500" dirty="0">
                  <a:solidFill>
                    <a:srgbClr val="006600"/>
                  </a:solidFill>
                </a:rPr>
                <a:t>da arquitetura interna de edificações históricas;</a:t>
              </a:r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107504" y="3708461"/>
            <a:ext cx="4536504" cy="3032907"/>
            <a:chOff x="327" y="3409231"/>
            <a:chExt cx="4125346" cy="1622273"/>
          </a:xfrm>
        </p:grpSpPr>
        <p:sp>
          <p:nvSpPr>
            <p:cNvPr id="28" name="Retângulo de cantos arredondados 27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tângulo 28"/>
            <p:cNvSpPr/>
            <p:nvPr/>
          </p:nvSpPr>
          <p:spPr>
            <a:xfrm>
              <a:off x="3279" y="3487668"/>
              <a:ext cx="4122394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sz="1600" b="1" dirty="0" smtClean="0">
                  <a:solidFill>
                    <a:srgbClr val="006600"/>
                  </a:solidFill>
                </a:rPr>
                <a:t>Saneamento</a:t>
              </a:r>
              <a:endParaRPr lang="pt-BR" sz="1400" b="1" dirty="0" smtClean="0">
                <a:solidFill>
                  <a:srgbClr val="006600"/>
                </a:solidFill>
              </a:endParaRPr>
            </a:p>
            <a:p>
              <a:pPr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sz="1500" b="1" dirty="0">
                  <a:solidFill>
                    <a:srgbClr val="006600"/>
                  </a:solidFill>
                </a:rPr>
                <a:t>Pontos Fracos:</a:t>
              </a:r>
            </a:p>
            <a:p>
              <a:pPr marL="360363" lvl="0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sz="1500" b="1" dirty="0" smtClean="0">
                  <a:solidFill>
                    <a:srgbClr val="003300"/>
                  </a:solidFill>
                </a:rPr>
                <a:t>Captação </a:t>
              </a:r>
              <a:r>
                <a:rPr lang="pt-BR" sz="1500" b="1" dirty="0">
                  <a:solidFill>
                    <a:srgbClr val="003300"/>
                  </a:solidFill>
                </a:rPr>
                <a:t>de esgoto </a:t>
              </a:r>
              <a:r>
                <a:rPr lang="pt-BR" sz="1500" b="1" dirty="0" smtClean="0">
                  <a:solidFill>
                    <a:srgbClr val="003300"/>
                  </a:solidFill>
                </a:rPr>
                <a:t>no leito </a:t>
              </a:r>
              <a:r>
                <a:rPr lang="pt-BR" sz="1500" b="1" dirty="0">
                  <a:solidFill>
                    <a:srgbClr val="003300"/>
                  </a:solidFill>
                </a:rPr>
                <a:t>dos rios;</a:t>
              </a:r>
            </a:p>
            <a:p>
              <a:pPr marL="360363" lvl="0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sz="1500" b="1" dirty="0">
                  <a:solidFill>
                    <a:srgbClr val="003300"/>
                  </a:solidFill>
                </a:rPr>
                <a:t>Coleta de esgoto </a:t>
              </a:r>
              <a:r>
                <a:rPr lang="pt-BR" sz="1500" b="1" dirty="0" smtClean="0">
                  <a:solidFill>
                    <a:srgbClr val="003300"/>
                  </a:solidFill>
                </a:rPr>
                <a:t>tipo “</a:t>
              </a:r>
              <a:r>
                <a:rPr lang="pt-BR" sz="1500" b="1" dirty="0">
                  <a:solidFill>
                    <a:srgbClr val="003300"/>
                  </a:solidFill>
                </a:rPr>
                <a:t>tomada de tempo seco”;</a:t>
              </a:r>
            </a:p>
            <a:p>
              <a:pPr marL="360363" lvl="0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sz="1500" b="1" dirty="0">
                  <a:solidFill>
                    <a:srgbClr val="003300"/>
                  </a:solidFill>
                </a:rPr>
                <a:t>Falta de manutenção no </a:t>
              </a:r>
              <a:r>
                <a:rPr lang="pt-BR" sz="1500" b="1" dirty="0" smtClean="0">
                  <a:solidFill>
                    <a:srgbClr val="003300"/>
                  </a:solidFill>
                </a:rPr>
                <a:t>sistema de </a:t>
              </a:r>
              <a:r>
                <a:rPr lang="pt-BR" sz="1500" b="1" dirty="0">
                  <a:solidFill>
                    <a:srgbClr val="003300"/>
                  </a:solidFill>
                </a:rPr>
                <a:t>drenagem pluvial;</a:t>
              </a:r>
            </a:p>
            <a:p>
              <a:pPr marL="360363" lvl="0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sz="1500" b="1" dirty="0">
                  <a:solidFill>
                    <a:srgbClr val="003300"/>
                  </a:solidFill>
                </a:rPr>
                <a:t>Coleta de lixo </a:t>
              </a:r>
              <a:r>
                <a:rPr lang="pt-BR" sz="1500" b="1" dirty="0" smtClean="0">
                  <a:solidFill>
                    <a:srgbClr val="003300"/>
                  </a:solidFill>
                </a:rPr>
                <a:t>irregular/baixo </a:t>
              </a:r>
              <a:r>
                <a:rPr lang="pt-BR" sz="1500" b="1" dirty="0">
                  <a:solidFill>
                    <a:srgbClr val="003300"/>
                  </a:solidFill>
                </a:rPr>
                <a:t>índice de reciclagem;</a:t>
              </a:r>
            </a:p>
            <a:p>
              <a:pPr marL="360363" lvl="0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sz="1500" b="1" dirty="0">
                  <a:solidFill>
                    <a:srgbClr val="003300"/>
                  </a:solidFill>
                </a:rPr>
                <a:t>Lixeiras instaladas em </a:t>
              </a:r>
              <a:r>
                <a:rPr lang="pt-BR" sz="1500" b="1" dirty="0" smtClean="0">
                  <a:solidFill>
                    <a:srgbClr val="003300"/>
                  </a:solidFill>
                </a:rPr>
                <a:t>calçadas/beiras </a:t>
              </a:r>
              <a:r>
                <a:rPr lang="pt-BR" sz="1500" b="1" dirty="0">
                  <a:solidFill>
                    <a:srgbClr val="003300"/>
                  </a:solidFill>
                </a:rPr>
                <a:t>de rios;</a:t>
              </a:r>
            </a:p>
            <a:p>
              <a:pPr marL="360363" lvl="0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sz="1500" b="1" dirty="0">
                  <a:solidFill>
                    <a:srgbClr val="003300"/>
                  </a:solidFill>
                </a:rPr>
                <a:t>Redes de abastecimento, esgoto e drenagem precárias em </a:t>
              </a:r>
              <a:r>
                <a:rPr lang="pt-BR" sz="1500" b="1" dirty="0" smtClean="0">
                  <a:solidFill>
                    <a:srgbClr val="003300"/>
                  </a:solidFill>
                </a:rPr>
                <a:t>assentamentos </a:t>
              </a:r>
              <a:r>
                <a:rPr lang="pt-BR" sz="1500" b="1" dirty="0">
                  <a:solidFill>
                    <a:srgbClr val="003300"/>
                  </a:solidFill>
                </a:rPr>
                <a:t>informais;</a:t>
              </a:r>
            </a:p>
          </p:txBody>
        </p:sp>
      </p:grpSp>
      <p:sp>
        <p:nvSpPr>
          <p:cNvPr id="15" name="Retângulo de cantos arredondados 14"/>
          <p:cNvSpPr/>
          <p:nvPr/>
        </p:nvSpPr>
        <p:spPr>
          <a:xfrm>
            <a:off x="244720" y="980728"/>
            <a:ext cx="8719768" cy="423478"/>
          </a:xfrm>
          <a:prstGeom prst="roundRect">
            <a:avLst/>
          </a:prstGeom>
          <a:noFill/>
          <a:ln w="38100">
            <a:solidFill>
              <a:srgbClr val="C00000">
                <a:alpha val="9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Retângulo 15"/>
          <p:cNvSpPr/>
          <p:nvPr/>
        </p:nvSpPr>
        <p:spPr>
          <a:xfrm>
            <a:off x="417905" y="980728"/>
            <a:ext cx="8229405" cy="3597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53340" rIns="106680" bIns="53340" numCol="1" spcCol="1270" anchor="ctr" anchorCtr="0">
            <a:noAutofit/>
          </a:bodyPr>
          <a:lstStyle/>
          <a:p>
            <a:pPr lvl="0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b="1" dirty="0" smtClean="0">
                <a:solidFill>
                  <a:srgbClr val="006600"/>
                </a:solidFill>
              </a:rPr>
              <a:t>Outros temas com análise SWOT:</a:t>
            </a:r>
            <a:endParaRPr lang="pt-BR" sz="2400" b="1" kern="12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892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251520" y="320040"/>
            <a:ext cx="8568974" cy="516672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GT01 – Infraestrutura e Urbanismo</a:t>
            </a:r>
            <a:endParaRPr lang="pt-BR" sz="3200" dirty="0">
              <a:solidFill>
                <a:srgbClr val="CC6600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4673179" y="1528728"/>
            <a:ext cx="4122648" cy="1702128"/>
            <a:chOff x="327" y="3409231"/>
            <a:chExt cx="3921487" cy="1622273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79520" y="3488424"/>
              <a:ext cx="3763101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</a:pPr>
              <a:r>
                <a:rPr lang="pt-BR" sz="1600" b="1" dirty="0" smtClean="0">
                  <a:solidFill>
                    <a:srgbClr val="006600"/>
                  </a:solidFill>
                </a:rPr>
                <a:t>Telefonia e Dados</a:t>
              </a:r>
            </a:p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sz="1500" b="1" dirty="0" smtClean="0">
                  <a:solidFill>
                    <a:srgbClr val="006600"/>
                  </a:solidFill>
                </a:rPr>
                <a:t>Pontos Fracos:</a:t>
              </a:r>
              <a:endParaRPr lang="pt-BR" sz="1500" b="1" dirty="0">
                <a:solidFill>
                  <a:srgbClr val="006600"/>
                </a:solidFill>
              </a:endParaRPr>
            </a:p>
            <a:p>
              <a:pPr lvl="0">
                <a:spcAft>
                  <a:spcPts val="4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Cabeamento aéreo;</a:t>
              </a:r>
            </a:p>
            <a:p>
              <a:pPr lvl="0">
                <a:spcAft>
                  <a:spcPts val="4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Baixa velocidade de conexão;</a:t>
              </a:r>
            </a:p>
            <a:p>
              <a:pPr lvl="0">
                <a:spcAft>
                  <a:spcPts val="4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Cabeamento desativado </a:t>
              </a:r>
              <a:r>
                <a:rPr lang="pt-BR" sz="1500" dirty="0" smtClean="0">
                  <a:solidFill>
                    <a:srgbClr val="006600"/>
                  </a:solidFill>
                </a:rPr>
                <a:t>não </a:t>
              </a:r>
              <a:r>
                <a:rPr lang="pt-BR" sz="1500" dirty="0">
                  <a:solidFill>
                    <a:srgbClr val="006600"/>
                  </a:solidFill>
                </a:rPr>
                <a:t>é </a:t>
              </a:r>
              <a:r>
                <a:rPr lang="pt-BR" sz="1500" dirty="0" smtClean="0">
                  <a:solidFill>
                    <a:srgbClr val="006600"/>
                  </a:solidFill>
                </a:rPr>
                <a:t>retirado</a:t>
              </a:r>
              <a:endParaRPr lang="pt-BR" sz="1500" b="1" dirty="0" smtClean="0">
                <a:solidFill>
                  <a:srgbClr val="006600"/>
                </a:solidFill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244720" y="1036132"/>
            <a:ext cx="8575774" cy="423478"/>
            <a:chOff x="327" y="3409231"/>
            <a:chExt cx="3921487" cy="1622273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79520" y="3488424"/>
              <a:ext cx="3763101" cy="1378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dirty="0" smtClean="0">
                  <a:solidFill>
                    <a:srgbClr val="006600"/>
                  </a:solidFill>
                </a:rPr>
                <a:t>Outros temas com análise SWOT:</a:t>
              </a:r>
              <a:endParaRPr lang="pt-BR" sz="2400" b="1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4673179" y="3418173"/>
            <a:ext cx="4154115" cy="3289721"/>
            <a:chOff x="327" y="3409231"/>
            <a:chExt cx="3921487" cy="1622273"/>
          </a:xfrm>
        </p:grpSpPr>
        <p:sp>
          <p:nvSpPr>
            <p:cNvPr id="18" name="Retângulo de cantos arredondados 17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tângulo 18"/>
            <p:cNvSpPr/>
            <p:nvPr/>
          </p:nvSpPr>
          <p:spPr>
            <a:xfrm>
              <a:off x="72598" y="3464556"/>
              <a:ext cx="3763101" cy="1489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sz="1600" b="1" dirty="0">
                  <a:solidFill>
                    <a:srgbClr val="006600"/>
                  </a:solidFill>
                </a:rPr>
                <a:t>Energia e Iluminação </a:t>
              </a:r>
              <a:r>
                <a:rPr lang="pt-BR" sz="1600" b="1" dirty="0" smtClean="0">
                  <a:solidFill>
                    <a:srgbClr val="006600"/>
                  </a:solidFill>
                </a:rPr>
                <a:t>Pública</a:t>
              </a:r>
            </a:p>
            <a:p>
              <a:pPr lvl="0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pt-BR" sz="1500" b="1" dirty="0">
                  <a:solidFill>
                    <a:srgbClr val="006600"/>
                  </a:solidFill>
                </a:rPr>
                <a:t>Pontos Fracos</a:t>
              </a:r>
            </a:p>
            <a:p>
              <a:pPr marL="360363" lvl="0" indent="-360363"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Fiação aérea na maior parte da área;</a:t>
              </a:r>
            </a:p>
            <a:p>
              <a:pPr marL="360363" lvl="0" indent="-360363">
                <a:spcAft>
                  <a:spcPts val="6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Excesso de </a:t>
              </a:r>
              <a:r>
                <a:rPr lang="pt-BR" sz="1500" dirty="0">
                  <a:solidFill>
                    <a:srgbClr val="006600"/>
                  </a:solidFill>
                </a:rPr>
                <a:t>postes reduz espaço das calçadas;</a:t>
              </a:r>
            </a:p>
            <a:p>
              <a:pPr marL="360363" lvl="0" indent="-360363"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Iluminação insuficiente em algumas áreas;</a:t>
              </a:r>
            </a:p>
            <a:p>
              <a:pPr marL="360363" lvl="0" indent="-360363"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Priorização da iluminação das vias em detrimento das calçadas;</a:t>
              </a:r>
            </a:p>
            <a:p>
              <a:pPr marL="360363" lvl="0" indent="-360363"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Lâmpadas acessas sem necessidade;</a:t>
              </a:r>
            </a:p>
            <a:p>
              <a:pPr marL="360363" lvl="0" indent="-360363"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Falta de manutenção e conservação;</a:t>
              </a:r>
            </a:p>
            <a:p>
              <a:pPr marL="360363" lvl="0" indent="-360363"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Design pobre das luminárias;</a:t>
              </a: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174351" y="1551309"/>
            <a:ext cx="4325641" cy="5156582"/>
            <a:chOff x="327" y="3397017"/>
            <a:chExt cx="3955956" cy="1634487"/>
          </a:xfrm>
        </p:grpSpPr>
        <p:sp>
          <p:nvSpPr>
            <p:cNvPr id="24" name="Retângulo de cantos arredondados 23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tângulo 24"/>
            <p:cNvSpPr/>
            <p:nvPr/>
          </p:nvSpPr>
          <p:spPr>
            <a:xfrm>
              <a:off x="193182" y="3397017"/>
              <a:ext cx="3763101" cy="16222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0" rIns="10668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b="1" dirty="0" smtClean="0">
                  <a:solidFill>
                    <a:srgbClr val="006600"/>
                  </a:solidFill>
                </a:rPr>
                <a:t>Mobilidade</a:t>
              </a:r>
              <a:endParaRPr lang="pt-BR" sz="1600" b="1" dirty="0">
                <a:solidFill>
                  <a:srgbClr val="006600"/>
                </a:solidFill>
              </a:endParaRPr>
            </a:p>
            <a:p>
              <a:pPr>
                <a:spcAft>
                  <a:spcPts val="600"/>
                </a:spcAft>
              </a:pPr>
              <a:r>
                <a:rPr lang="pt-BR" sz="1500" b="1" dirty="0">
                  <a:solidFill>
                    <a:srgbClr val="006600"/>
                  </a:solidFill>
                </a:rPr>
                <a:t>Pontos Fracos:</a:t>
              </a:r>
            </a:p>
            <a:p>
              <a:pPr marL="360363" indent="-360363">
                <a:spcAft>
                  <a:spcPts val="6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Trânsito congestionado, acidentes </a:t>
              </a:r>
              <a:r>
                <a:rPr lang="pt-BR" sz="1500" dirty="0">
                  <a:solidFill>
                    <a:srgbClr val="006600"/>
                  </a:solidFill>
                </a:rPr>
                <a:t>e </a:t>
              </a:r>
              <a:r>
                <a:rPr lang="pt-BR" sz="1500" dirty="0" smtClean="0">
                  <a:solidFill>
                    <a:srgbClr val="006600"/>
                  </a:solidFill>
                </a:rPr>
                <a:t>atropelamentos, ausência </a:t>
              </a:r>
              <a:r>
                <a:rPr lang="pt-BR" sz="1500" dirty="0">
                  <a:solidFill>
                    <a:srgbClr val="006600"/>
                  </a:solidFill>
                </a:rPr>
                <a:t>de ciclovias ou ciclofaixas;</a:t>
              </a:r>
            </a:p>
            <a:p>
              <a:pPr marL="360363" lvl="0" indent="-360363">
                <a:spcAft>
                  <a:spcPts val="6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Pouca </a:t>
              </a:r>
              <a:r>
                <a:rPr lang="pt-BR" sz="1500" dirty="0">
                  <a:solidFill>
                    <a:srgbClr val="006600"/>
                  </a:solidFill>
                </a:rPr>
                <a:t>fiscalização;</a:t>
              </a:r>
            </a:p>
            <a:p>
              <a:pPr marL="360363" indent="-360363"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Calçadas estreitas, mal </a:t>
              </a:r>
              <a:r>
                <a:rPr lang="pt-BR" sz="1500" dirty="0" smtClean="0">
                  <a:solidFill>
                    <a:srgbClr val="006600"/>
                  </a:solidFill>
                </a:rPr>
                <a:t>conservadas, inexistência </a:t>
              </a:r>
              <a:r>
                <a:rPr lang="pt-BR" sz="1500" dirty="0">
                  <a:solidFill>
                    <a:srgbClr val="006600"/>
                  </a:solidFill>
                </a:rPr>
                <a:t>de </a:t>
              </a:r>
              <a:r>
                <a:rPr lang="pt-BR" sz="1500" dirty="0" smtClean="0">
                  <a:solidFill>
                    <a:srgbClr val="006600"/>
                  </a:solidFill>
                </a:rPr>
                <a:t>ruas exclusivas </a:t>
              </a:r>
              <a:r>
                <a:rPr lang="pt-BR" sz="1500" dirty="0">
                  <a:solidFill>
                    <a:srgbClr val="006600"/>
                  </a:solidFill>
                </a:rPr>
                <a:t>para pedestres;</a:t>
              </a:r>
            </a:p>
            <a:p>
              <a:pPr marL="360363" indent="-360363">
                <a:spcAft>
                  <a:spcPts val="6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Transporte </a:t>
              </a:r>
              <a:r>
                <a:rPr lang="pt-BR" sz="1500" dirty="0">
                  <a:solidFill>
                    <a:srgbClr val="006600"/>
                  </a:solidFill>
                </a:rPr>
                <a:t>público caro, de baixa qualidade, inseguro, sem variedade, focado apenas em </a:t>
              </a:r>
              <a:r>
                <a:rPr lang="pt-BR" sz="1500" dirty="0" smtClean="0">
                  <a:solidFill>
                    <a:srgbClr val="006600"/>
                  </a:solidFill>
                </a:rPr>
                <a:t>ônibus, e pontos </a:t>
              </a:r>
              <a:r>
                <a:rPr lang="pt-BR" sz="1500" dirty="0">
                  <a:solidFill>
                    <a:srgbClr val="006600"/>
                  </a:solidFill>
                </a:rPr>
                <a:t>de ônibus mal dimensionados;</a:t>
              </a:r>
            </a:p>
            <a:p>
              <a:pPr marL="360363" lvl="0" indent="-360363"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Vias estreitas, </a:t>
              </a:r>
              <a:r>
                <a:rPr lang="pt-BR" sz="1500" dirty="0" smtClean="0">
                  <a:solidFill>
                    <a:srgbClr val="006600"/>
                  </a:solidFill>
                </a:rPr>
                <a:t>e vias de escape </a:t>
              </a:r>
              <a:r>
                <a:rPr lang="pt-BR" sz="1500" dirty="0">
                  <a:solidFill>
                    <a:srgbClr val="006600"/>
                  </a:solidFill>
                </a:rPr>
                <a:t>não exploradas;</a:t>
              </a:r>
            </a:p>
            <a:p>
              <a:pPr marL="360363" lvl="0" indent="-360363">
                <a:spcAft>
                  <a:spcPts val="6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Poucas </a:t>
              </a:r>
              <a:r>
                <a:rPr lang="pt-BR" sz="1500" dirty="0">
                  <a:solidFill>
                    <a:srgbClr val="006600"/>
                  </a:solidFill>
                </a:rPr>
                <a:t>pontes para cruzamento dos rios;</a:t>
              </a:r>
            </a:p>
            <a:p>
              <a:pPr marL="360363" lvl="0" indent="-360363"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Área converge todo o trânsito da cidade;</a:t>
              </a:r>
            </a:p>
            <a:p>
              <a:pPr marL="360363" lvl="0" indent="-360363">
                <a:spcAft>
                  <a:spcPts val="6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Ausência </a:t>
              </a:r>
              <a:r>
                <a:rPr lang="pt-BR" sz="1500" dirty="0">
                  <a:solidFill>
                    <a:srgbClr val="006600"/>
                  </a:solidFill>
                </a:rPr>
                <a:t>de política para ordenamento de Carga e Descarga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32153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251520" y="320040"/>
            <a:ext cx="8569100" cy="516672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GT01 – Infraestrutura e Urbanismo</a:t>
            </a:r>
            <a:endParaRPr lang="pt-BR" sz="3200" dirty="0">
              <a:solidFill>
                <a:srgbClr val="CC6600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07504" y="1311857"/>
            <a:ext cx="4294628" cy="3476831"/>
            <a:chOff x="327" y="3380242"/>
            <a:chExt cx="4052403" cy="1667460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78798" y="3380242"/>
              <a:ext cx="3973932" cy="16674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pt-BR" sz="1600" b="1" dirty="0" smtClean="0">
                  <a:solidFill>
                    <a:srgbClr val="006600"/>
                  </a:solidFill>
                </a:rPr>
                <a:t>Urbanização</a:t>
              </a:r>
              <a:endParaRPr lang="pt-BR" sz="1400" b="1" dirty="0" smtClean="0">
                <a:solidFill>
                  <a:srgbClr val="006600"/>
                </a:solidFill>
              </a:endParaRPr>
            </a:p>
            <a:p>
              <a:pPr marL="360363" lvl="0" indent="-360363"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Requalificar </a:t>
              </a:r>
              <a:r>
                <a:rPr lang="pt-BR" sz="1500" dirty="0">
                  <a:solidFill>
                    <a:srgbClr val="006600"/>
                  </a:solidFill>
                </a:rPr>
                <a:t>edificações e áreas </a:t>
              </a:r>
              <a:r>
                <a:rPr lang="pt-BR" sz="1500" dirty="0" smtClean="0">
                  <a:solidFill>
                    <a:srgbClr val="006600"/>
                  </a:solidFill>
                </a:rPr>
                <a:t>históricas (destinando </a:t>
              </a:r>
              <a:r>
                <a:rPr lang="pt-BR" sz="1500" dirty="0">
                  <a:solidFill>
                    <a:srgbClr val="006600"/>
                  </a:solidFill>
                </a:rPr>
                <a:t>para o uso </a:t>
              </a:r>
              <a:r>
                <a:rPr lang="pt-BR" sz="1500" dirty="0" smtClean="0">
                  <a:solidFill>
                    <a:srgbClr val="006600"/>
                  </a:solidFill>
                </a:rPr>
                <a:t>misto);</a:t>
              </a:r>
              <a:endParaRPr lang="pt-BR" sz="1500" dirty="0">
                <a:solidFill>
                  <a:srgbClr val="006600"/>
                </a:solidFill>
              </a:endParaRPr>
            </a:p>
            <a:p>
              <a:pPr marL="360363" lvl="0" indent="-360363"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Integrar atrações </a:t>
              </a:r>
              <a:r>
                <a:rPr lang="pt-BR" sz="1500" dirty="0">
                  <a:solidFill>
                    <a:srgbClr val="006600"/>
                  </a:solidFill>
                </a:rPr>
                <a:t>turísticas </a:t>
              </a:r>
              <a:r>
                <a:rPr lang="pt-BR" sz="1500" dirty="0" smtClean="0">
                  <a:solidFill>
                    <a:srgbClr val="006600"/>
                  </a:solidFill>
                </a:rPr>
                <a:t>por </a:t>
              </a:r>
              <a:r>
                <a:rPr lang="pt-BR" sz="1500" dirty="0">
                  <a:solidFill>
                    <a:srgbClr val="006600"/>
                  </a:solidFill>
                </a:rPr>
                <a:t>percursos acessíveis </a:t>
              </a:r>
              <a:r>
                <a:rPr lang="pt-BR" sz="1500" dirty="0" smtClean="0">
                  <a:solidFill>
                    <a:srgbClr val="006600"/>
                  </a:solidFill>
                </a:rPr>
                <a:t>e com </a:t>
              </a:r>
              <a:r>
                <a:rPr lang="pt-BR" sz="1500" dirty="0">
                  <a:solidFill>
                    <a:srgbClr val="006600"/>
                  </a:solidFill>
                </a:rPr>
                <a:t>atrações intermediárias;</a:t>
              </a:r>
            </a:p>
            <a:p>
              <a:pPr marL="360363" lvl="0" indent="-360363"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Leito </a:t>
              </a:r>
              <a:r>
                <a:rPr lang="pt-BR" sz="1500" dirty="0">
                  <a:solidFill>
                    <a:srgbClr val="006600"/>
                  </a:solidFill>
                </a:rPr>
                <a:t>dos rios </a:t>
              </a:r>
              <a:r>
                <a:rPr lang="pt-BR" sz="1500" dirty="0" smtClean="0">
                  <a:solidFill>
                    <a:srgbClr val="006600"/>
                  </a:solidFill>
                </a:rPr>
                <a:t>acessíveis;</a:t>
              </a:r>
              <a:endParaRPr lang="pt-BR" sz="1500" dirty="0">
                <a:solidFill>
                  <a:srgbClr val="006600"/>
                </a:solidFill>
              </a:endParaRPr>
            </a:p>
            <a:p>
              <a:pPr marL="360363" lvl="0" indent="-360363"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Integrar os </a:t>
              </a:r>
              <a:r>
                <a:rPr lang="pt-BR" sz="1500" dirty="0">
                  <a:solidFill>
                    <a:srgbClr val="006600"/>
                  </a:solidFill>
                </a:rPr>
                <a:t>jardins do Museu Imperial à rede de pedestres;</a:t>
              </a:r>
            </a:p>
            <a:p>
              <a:pPr marL="360363" lvl="0" indent="-360363"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Integrar cidade formal/cidade informal;</a:t>
              </a:r>
              <a:endParaRPr lang="pt-BR" sz="1500" dirty="0">
                <a:solidFill>
                  <a:srgbClr val="006600"/>
                </a:solidFill>
              </a:endParaRPr>
            </a:p>
            <a:p>
              <a:pPr marL="360363" lvl="0" indent="-360363"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Ampliar </a:t>
              </a:r>
              <a:r>
                <a:rPr lang="pt-BR" sz="1500" dirty="0">
                  <a:solidFill>
                    <a:srgbClr val="006600"/>
                  </a:solidFill>
                </a:rPr>
                <a:t>áreas públicas livres e de lazer;</a:t>
              </a: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251520" y="952666"/>
            <a:ext cx="8569100" cy="316094"/>
            <a:chOff x="327" y="3409231"/>
            <a:chExt cx="3921487" cy="1622273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79520" y="3488424"/>
              <a:ext cx="3763101" cy="1378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b="1" dirty="0" smtClean="0">
                  <a:solidFill>
                    <a:srgbClr val="006600"/>
                  </a:solidFill>
                </a:rPr>
                <a:t>Objetivos Gerais e Específicos</a:t>
              </a:r>
              <a:endParaRPr lang="pt-BR" sz="2000" b="1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251520" y="4849752"/>
            <a:ext cx="4044120" cy="1889235"/>
            <a:chOff x="327" y="3409231"/>
            <a:chExt cx="3921487" cy="1622273"/>
          </a:xfrm>
        </p:grpSpPr>
        <p:sp>
          <p:nvSpPr>
            <p:cNvPr id="18" name="Retângulo de cantos arredondados 17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tângulo 18"/>
            <p:cNvSpPr/>
            <p:nvPr/>
          </p:nvSpPr>
          <p:spPr>
            <a:xfrm>
              <a:off x="327" y="3464556"/>
              <a:ext cx="3880011" cy="1489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pt-BR" sz="1600" b="1" dirty="0" smtClean="0">
                  <a:solidFill>
                    <a:srgbClr val="006600"/>
                  </a:solidFill>
                </a:rPr>
                <a:t>Saneamento</a:t>
              </a:r>
              <a:endParaRPr lang="pt-BR" sz="1400" b="1" dirty="0" smtClean="0">
                <a:solidFill>
                  <a:srgbClr val="006600"/>
                </a:solidFill>
              </a:endParaRPr>
            </a:p>
            <a:p>
              <a:pPr marL="360363" lvl="0" indent="-360363">
                <a:spcAft>
                  <a:spcPts val="900"/>
                </a:spcAft>
              </a:pPr>
              <a:r>
                <a:rPr lang="pt-BR" sz="1500" b="1" dirty="0" smtClean="0">
                  <a:solidFill>
                    <a:srgbClr val="003300"/>
                  </a:solidFill>
                </a:rPr>
                <a:t>Criação </a:t>
              </a:r>
              <a:r>
                <a:rPr lang="pt-BR" sz="1500" b="1" dirty="0">
                  <a:solidFill>
                    <a:srgbClr val="003300"/>
                  </a:solidFill>
                </a:rPr>
                <a:t>de um </a:t>
              </a:r>
              <a:r>
                <a:rPr lang="pt-BR" sz="1500" b="1" dirty="0" smtClean="0">
                  <a:solidFill>
                    <a:srgbClr val="003300"/>
                  </a:solidFill>
                </a:rPr>
                <a:t>porta-voz </a:t>
              </a:r>
              <a:r>
                <a:rPr lang="pt-BR" sz="1500" b="1" dirty="0">
                  <a:solidFill>
                    <a:srgbClr val="003300"/>
                  </a:solidFill>
                </a:rPr>
                <a:t>da subconcessionária;</a:t>
              </a:r>
            </a:p>
            <a:p>
              <a:pPr marL="360363" lvl="0" indent="-360363">
                <a:spcAft>
                  <a:spcPts val="900"/>
                </a:spcAft>
              </a:pPr>
              <a:r>
                <a:rPr lang="pt-BR" sz="1500" b="1" dirty="0" smtClean="0">
                  <a:solidFill>
                    <a:srgbClr val="003300"/>
                  </a:solidFill>
                </a:rPr>
                <a:t>Fomentar </a:t>
              </a:r>
              <a:r>
                <a:rPr lang="pt-BR" sz="1500" b="1" dirty="0">
                  <a:solidFill>
                    <a:srgbClr val="003300"/>
                  </a:solidFill>
                </a:rPr>
                <a:t>o aumento de áreas de infiltração da água de chuva no subsolo com </a:t>
              </a:r>
              <a:r>
                <a:rPr lang="pt-BR" sz="1500" b="1" dirty="0" smtClean="0">
                  <a:solidFill>
                    <a:srgbClr val="003300"/>
                  </a:solidFill>
                </a:rPr>
                <a:t>Sistemas </a:t>
              </a:r>
              <a:r>
                <a:rPr lang="pt-BR" sz="1500" b="1" dirty="0">
                  <a:solidFill>
                    <a:srgbClr val="003300"/>
                  </a:solidFill>
                </a:rPr>
                <a:t>de Biorretenção (jardins de chuva) e telhados verdes;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4354447" y="1340768"/>
            <a:ext cx="4538034" cy="2521512"/>
            <a:chOff x="327" y="3409231"/>
            <a:chExt cx="3921487" cy="1622273"/>
          </a:xfrm>
        </p:grpSpPr>
        <p:sp>
          <p:nvSpPr>
            <p:cNvPr id="21" name="Retângulo de cantos arredondados 20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tângulo 21"/>
            <p:cNvSpPr/>
            <p:nvPr/>
          </p:nvSpPr>
          <p:spPr>
            <a:xfrm>
              <a:off x="113396" y="3409231"/>
              <a:ext cx="3768732" cy="15430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pt-BR" sz="1600" b="1" dirty="0" smtClean="0">
                  <a:solidFill>
                    <a:srgbClr val="006600"/>
                  </a:solidFill>
                </a:rPr>
                <a:t>Redução de Risco</a:t>
              </a:r>
            </a:p>
            <a:p>
              <a:pPr marL="360363" lvl="0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Criar </a:t>
              </a:r>
              <a:r>
                <a:rPr lang="pt-BR" sz="1500" dirty="0">
                  <a:solidFill>
                    <a:srgbClr val="006600"/>
                  </a:solidFill>
                </a:rPr>
                <a:t>de empregos </a:t>
              </a:r>
              <a:r>
                <a:rPr lang="pt-BR" sz="1500" dirty="0" smtClean="0">
                  <a:solidFill>
                    <a:srgbClr val="006600"/>
                  </a:solidFill>
                </a:rPr>
                <a:t>com obras </a:t>
              </a:r>
              <a:r>
                <a:rPr lang="pt-BR" sz="1500" dirty="0">
                  <a:solidFill>
                    <a:srgbClr val="006600"/>
                  </a:solidFill>
                </a:rPr>
                <a:t>estruturantes;</a:t>
              </a:r>
            </a:p>
            <a:p>
              <a:pPr marL="360363" lvl="0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Fomentar </a:t>
              </a:r>
              <a:r>
                <a:rPr lang="pt-BR" sz="1500" dirty="0">
                  <a:solidFill>
                    <a:srgbClr val="006600"/>
                  </a:solidFill>
                </a:rPr>
                <a:t>desenvolvimento técnico;</a:t>
              </a:r>
            </a:p>
            <a:p>
              <a:pPr marL="360363" lvl="0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Criar </a:t>
              </a:r>
              <a:r>
                <a:rPr lang="pt-BR" sz="1500" dirty="0">
                  <a:solidFill>
                    <a:srgbClr val="006600"/>
                  </a:solidFill>
                </a:rPr>
                <a:t>Plano de Emergência para o Trânsito;</a:t>
              </a:r>
            </a:p>
            <a:p>
              <a:pPr marL="360363" lvl="0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Criar </a:t>
              </a:r>
              <a:r>
                <a:rPr lang="pt-BR" sz="1500" dirty="0">
                  <a:solidFill>
                    <a:srgbClr val="006600"/>
                  </a:solidFill>
                </a:rPr>
                <a:t>Lei </a:t>
              </a:r>
              <a:r>
                <a:rPr lang="pt-BR" sz="1500" dirty="0" smtClean="0">
                  <a:solidFill>
                    <a:srgbClr val="006600"/>
                  </a:solidFill>
                </a:rPr>
                <a:t>para armazenamento de </a:t>
              </a:r>
              <a:r>
                <a:rPr lang="pt-BR" sz="1500" dirty="0">
                  <a:solidFill>
                    <a:srgbClr val="006600"/>
                  </a:solidFill>
                </a:rPr>
                <a:t>água de chuva para as edificações;</a:t>
              </a:r>
            </a:p>
            <a:p>
              <a:pPr marL="360363" lvl="0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Criar </a:t>
              </a:r>
              <a:r>
                <a:rPr lang="pt-BR" sz="1500" dirty="0">
                  <a:solidFill>
                    <a:srgbClr val="006600"/>
                  </a:solidFill>
                </a:rPr>
                <a:t>de rotas de fuga e reunião em caso de calamidade;</a:t>
              </a: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4354446" y="3811199"/>
            <a:ext cx="4789554" cy="2930170"/>
            <a:chOff x="327" y="3409231"/>
            <a:chExt cx="4078680" cy="1622273"/>
          </a:xfrm>
        </p:grpSpPr>
        <p:sp>
          <p:nvSpPr>
            <p:cNvPr id="24" name="Retângulo de cantos arredondados 23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tângulo 24"/>
            <p:cNvSpPr/>
            <p:nvPr/>
          </p:nvSpPr>
          <p:spPr>
            <a:xfrm>
              <a:off x="79520" y="3448827"/>
              <a:ext cx="3999487" cy="15430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pt-BR" sz="1600" b="1" dirty="0" smtClean="0">
                  <a:solidFill>
                    <a:srgbClr val="006600"/>
                  </a:solidFill>
                </a:rPr>
                <a:t>Mobilidade</a:t>
              </a:r>
              <a:endParaRPr lang="pt-BR" sz="1400" b="1" dirty="0">
                <a:solidFill>
                  <a:srgbClr val="006600"/>
                </a:solidFill>
              </a:endParaRPr>
            </a:p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Requalificar </a:t>
              </a:r>
              <a:r>
                <a:rPr lang="pt-BR" sz="1500" dirty="0">
                  <a:solidFill>
                    <a:srgbClr val="006600"/>
                  </a:solidFill>
                </a:rPr>
                <a:t>da Serra da </a:t>
              </a:r>
              <a:r>
                <a:rPr lang="pt-BR" sz="1500" dirty="0" smtClean="0">
                  <a:solidFill>
                    <a:srgbClr val="006600"/>
                  </a:solidFill>
                </a:rPr>
                <a:t>Estrela, acesso </a:t>
              </a:r>
              <a:r>
                <a:rPr lang="pt-BR" sz="1500" dirty="0">
                  <a:solidFill>
                    <a:srgbClr val="006600"/>
                  </a:solidFill>
                </a:rPr>
                <a:t>à cidade;</a:t>
              </a:r>
            </a:p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Sistemas </a:t>
              </a:r>
              <a:r>
                <a:rPr lang="pt-BR" sz="1500" dirty="0">
                  <a:solidFill>
                    <a:srgbClr val="006600"/>
                  </a:solidFill>
                </a:rPr>
                <a:t>multimodais em pequena escala;</a:t>
              </a:r>
            </a:p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Estacionamentos </a:t>
              </a:r>
              <a:r>
                <a:rPr lang="pt-BR" sz="1500" dirty="0">
                  <a:solidFill>
                    <a:srgbClr val="006600"/>
                  </a:solidFill>
                </a:rPr>
                <a:t>no entorno do Centro Histórico;</a:t>
              </a:r>
            </a:p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Melhorar as </a:t>
              </a:r>
              <a:r>
                <a:rPr lang="pt-BR" sz="1500" dirty="0">
                  <a:solidFill>
                    <a:srgbClr val="006600"/>
                  </a:solidFill>
                </a:rPr>
                <a:t>calçadas e travessias;</a:t>
              </a:r>
            </a:p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Ocupar afastamentos </a:t>
              </a:r>
              <a:r>
                <a:rPr lang="pt-BR" sz="1500" dirty="0">
                  <a:solidFill>
                    <a:srgbClr val="006600"/>
                  </a:solidFill>
                </a:rPr>
                <a:t>frontais;</a:t>
              </a:r>
            </a:p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Reduzir o </a:t>
              </a:r>
              <a:r>
                <a:rPr lang="pt-BR" sz="1500" dirty="0">
                  <a:solidFill>
                    <a:srgbClr val="006600"/>
                  </a:solidFill>
                </a:rPr>
                <a:t>número de vagas </a:t>
              </a:r>
              <a:r>
                <a:rPr lang="pt-BR" sz="1500" dirty="0" smtClean="0">
                  <a:solidFill>
                    <a:srgbClr val="006600"/>
                  </a:solidFill>
                </a:rPr>
                <a:t>no </a:t>
              </a:r>
              <a:r>
                <a:rPr lang="pt-BR" sz="1500" dirty="0">
                  <a:solidFill>
                    <a:srgbClr val="006600"/>
                  </a:solidFill>
                </a:rPr>
                <a:t>Centro Histórico;</a:t>
              </a:r>
            </a:p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ts val="9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Implantar ciclovias </a:t>
              </a:r>
              <a:r>
                <a:rPr lang="pt-BR" sz="1500" dirty="0">
                  <a:solidFill>
                    <a:srgbClr val="006600"/>
                  </a:solidFill>
                </a:rPr>
                <a:t>e ciclofaixas;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75768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457200" y="320040"/>
            <a:ext cx="8219256" cy="804704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GT04 </a:t>
            </a:r>
            <a:r>
              <a:rPr lang="pt-BR" sz="3200" dirty="0">
                <a:solidFill>
                  <a:srgbClr val="CC6600"/>
                </a:solidFill>
              </a:rPr>
              <a:t>– Desenvolvimento </a:t>
            </a:r>
            <a:r>
              <a:rPr lang="pt-BR" sz="3200" dirty="0" smtClean="0">
                <a:solidFill>
                  <a:srgbClr val="CC6600"/>
                </a:solidFill>
              </a:rPr>
              <a:t>Econômico</a:t>
            </a:r>
            <a:endParaRPr lang="pt-BR" sz="3200" dirty="0">
              <a:solidFill>
                <a:srgbClr val="CC6600"/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468359" y="2276872"/>
            <a:ext cx="8176727" cy="1944216"/>
            <a:chOff x="34813" y="3409231"/>
            <a:chExt cx="3921487" cy="1622273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34813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ângulo 8"/>
            <p:cNvSpPr/>
            <p:nvPr/>
          </p:nvSpPr>
          <p:spPr>
            <a:xfrm>
              <a:off x="145892" y="3422326"/>
              <a:ext cx="3716670" cy="16091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sz="1600" b="1" dirty="0" smtClean="0">
                  <a:solidFill>
                    <a:srgbClr val="006600"/>
                  </a:solidFill>
                </a:rPr>
                <a:t>Pontos Fortes</a:t>
              </a:r>
            </a:p>
            <a:p>
              <a:pPr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Empresas com tecnologia </a:t>
              </a:r>
              <a:r>
                <a:rPr lang="pt-BR" sz="1500" dirty="0" smtClean="0">
                  <a:solidFill>
                    <a:srgbClr val="006600"/>
                  </a:solidFill>
                </a:rPr>
                <a:t>própria;</a:t>
              </a:r>
            </a:p>
            <a:p>
              <a:pPr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Diversificação de áreas e</a:t>
              </a:r>
              <a:r>
                <a:rPr lang="pt-BR" sz="1500" dirty="0" smtClean="0">
                  <a:solidFill>
                    <a:srgbClr val="006600"/>
                  </a:solidFill>
                </a:rPr>
                <a:t>mpresariais;</a:t>
              </a:r>
            </a:p>
            <a:p>
              <a:pPr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Grande </a:t>
              </a:r>
              <a:r>
                <a:rPr lang="pt-BR" sz="1500" dirty="0" smtClean="0">
                  <a:solidFill>
                    <a:srgbClr val="006600"/>
                  </a:solidFill>
                </a:rPr>
                <a:t>potencial humano inaproveitado;</a:t>
              </a:r>
            </a:p>
            <a:p>
              <a:pPr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Reconhecido Centro </a:t>
              </a:r>
              <a:r>
                <a:rPr lang="pt-BR" sz="1500" dirty="0" smtClean="0">
                  <a:solidFill>
                    <a:srgbClr val="006600"/>
                  </a:solidFill>
                </a:rPr>
                <a:t>Turístico;</a:t>
              </a:r>
            </a:p>
            <a:p>
              <a:pPr>
                <a:spcAft>
                  <a:spcPts val="6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Considerável arrecadação </a:t>
              </a:r>
              <a:r>
                <a:rPr lang="pt-BR" sz="1500" dirty="0">
                  <a:solidFill>
                    <a:srgbClr val="006600"/>
                  </a:solidFill>
                </a:rPr>
                <a:t>de </a:t>
              </a:r>
              <a:r>
                <a:rPr lang="pt-BR" sz="1500" dirty="0" smtClean="0">
                  <a:solidFill>
                    <a:srgbClr val="006600"/>
                  </a:solidFill>
                </a:rPr>
                <a:t>impostos </a:t>
              </a:r>
              <a:r>
                <a:rPr lang="pt-BR" sz="1500" dirty="0">
                  <a:solidFill>
                    <a:srgbClr val="006600"/>
                  </a:solidFill>
                </a:rPr>
                <a:t>próprios </a:t>
              </a:r>
              <a:r>
                <a:rPr lang="pt-BR" sz="1500" dirty="0" smtClean="0">
                  <a:solidFill>
                    <a:srgbClr val="006600"/>
                  </a:solidFill>
                </a:rPr>
                <a:t>(ISS</a:t>
              </a:r>
              <a:r>
                <a:rPr lang="pt-BR" sz="1500" dirty="0">
                  <a:solidFill>
                    <a:srgbClr val="006600"/>
                  </a:solidFill>
                </a:rPr>
                <a:t>, </a:t>
              </a:r>
              <a:r>
                <a:rPr lang="pt-BR" sz="1500" dirty="0" smtClean="0">
                  <a:solidFill>
                    <a:srgbClr val="006600"/>
                  </a:solidFill>
                </a:rPr>
                <a:t>IPTU).</a:t>
              </a:r>
              <a:endParaRPr lang="pt-BR" sz="15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457200" y="4308790"/>
            <a:ext cx="8435280" cy="2398512"/>
            <a:chOff x="327" y="3382352"/>
            <a:chExt cx="4172517" cy="1672511"/>
          </a:xfrm>
        </p:grpSpPr>
        <p:sp>
          <p:nvSpPr>
            <p:cNvPr id="11" name="Retângulo de cantos arredondados 10"/>
            <p:cNvSpPr/>
            <p:nvPr/>
          </p:nvSpPr>
          <p:spPr>
            <a:xfrm>
              <a:off x="327" y="3409231"/>
              <a:ext cx="4080022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tângulo 11"/>
            <p:cNvSpPr/>
            <p:nvPr/>
          </p:nvSpPr>
          <p:spPr>
            <a:xfrm>
              <a:off x="140915" y="3382352"/>
              <a:ext cx="4031929" cy="1672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ts val="600"/>
                </a:spcAft>
              </a:pPr>
              <a:r>
                <a:rPr lang="pt-BR" sz="1600" b="1" dirty="0" smtClean="0">
                  <a:solidFill>
                    <a:srgbClr val="006600"/>
                  </a:solidFill>
                </a:rPr>
                <a:t>Pontos Fracos</a:t>
              </a:r>
            </a:p>
            <a:p>
              <a:pPr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Falta de investimentos </a:t>
              </a:r>
              <a:r>
                <a:rPr lang="pt-BR" sz="1500" dirty="0" smtClean="0">
                  <a:solidFill>
                    <a:srgbClr val="006600"/>
                  </a:solidFill>
                </a:rPr>
                <a:t>privados;</a:t>
              </a:r>
            </a:p>
            <a:p>
              <a:pPr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Poucos investimentos </a:t>
              </a:r>
              <a:r>
                <a:rPr lang="pt-BR" sz="1500" dirty="0" smtClean="0">
                  <a:solidFill>
                    <a:srgbClr val="006600"/>
                  </a:solidFill>
                </a:rPr>
                <a:t>estatais;</a:t>
              </a:r>
            </a:p>
            <a:p>
              <a:pPr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Infraestrutura </a:t>
              </a:r>
              <a:r>
                <a:rPr lang="pt-BR" sz="1500" dirty="0" smtClean="0">
                  <a:solidFill>
                    <a:srgbClr val="006600"/>
                  </a:solidFill>
                </a:rPr>
                <a:t>deficiente: </a:t>
              </a:r>
              <a:r>
                <a:rPr lang="pt-BR" sz="1500" dirty="0">
                  <a:solidFill>
                    <a:srgbClr val="006600"/>
                  </a:solidFill>
                </a:rPr>
                <a:t>Internet, Telefonia, </a:t>
              </a:r>
              <a:r>
                <a:rPr lang="pt-BR" sz="1500" dirty="0" smtClean="0">
                  <a:solidFill>
                    <a:srgbClr val="006600"/>
                  </a:solidFill>
                </a:rPr>
                <a:t>Logística;</a:t>
              </a:r>
            </a:p>
            <a:p>
              <a:pPr>
                <a:spcAft>
                  <a:spcPts val="600"/>
                </a:spcAft>
              </a:pPr>
              <a:r>
                <a:rPr lang="pt-BR" sz="1500" dirty="0" smtClean="0">
                  <a:solidFill>
                    <a:srgbClr val="006600"/>
                  </a:solidFill>
                </a:rPr>
                <a:t>Topografia;</a:t>
              </a:r>
            </a:p>
            <a:p>
              <a:pPr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Acesso rodoviário </a:t>
              </a:r>
              <a:r>
                <a:rPr lang="pt-BR" sz="1500" dirty="0" smtClean="0">
                  <a:solidFill>
                    <a:srgbClr val="006600"/>
                  </a:solidFill>
                </a:rPr>
                <a:t>degradado;</a:t>
              </a:r>
            </a:p>
            <a:p>
              <a:pPr>
                <a:spcAft>
                  <a:spcPts val="600"/>
                </a:spcAft>
              </a:pPr>
              <a:r>
                <a:rPr lang="pt-BR" sz="1500" dirty="0">
                  <a:solidFill>
                    <a:srgbClr val="006600"/>
                  </a:solidFill>
                </a:rPr>
                <a:t>Carência de oportunidades de emprego </a:t>
              </a:r>
              <a:r>
                <a:rPr lang="pt-BR" sz="1500" dirty="0" smtClean="0">
                  <a:solidFill>
                    <a:srgbClr val="006600"/>
                  </a:solidFill>
                </a:rPr>
                <a:t>técnico.</a:t>
              </a:r>
              <a:endParaRPr lang="pt-BR" sz="15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457200" y="1329838"/>
            <a:ext cx="8187886" cy="803018"/>
            <a:chOff x="327" y="3409231"/>
            <a:chExt cx="3921487" cy="1622273"/>
          </a:xfrm>
        </p:grpSpPr>
        <p:sp>
          <p:nvSpPr>
            <p:cNvPr id="20" name="Retângulo de cantos arredondados 19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tângulo 20"/>
            <p:cNvSpPr/>
            <p:nvPr/>
          </p:nvSpPr>
          <p:spPr>
            <a:xfrm>
              <a:off x="74256" y="3464557"/>
              <a:ext cx="3806082" cy="1489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72000" rIns="72000" bIns="7200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pt-BR" b="1" dirty="0" smtClean="0">
                  <a:solidFill>
                    <a:srgbClr val="006600"/>
                  </a:solidFill>
                </a:rPr>
                <a:t>Foi realizada uma análise de Pontos Fortes e Fracos, e de Oportunidades e Ameaças</a:t>
              </a:r>
              <a:endParaRPr lang="pt-BR" sz="1600" dirty="0">
                <a:solidFill>
                  <a:srgbClr val="00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18822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457200" y="320040"/>
            <a:ext cx="8219256" cy="804704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GT04 </a:t>
            </a:r>
            <a:r>
              <a:rPr lang="pt-BR" sz="3200" dirty="0">
                <a:solidFill>
                  <a:srgbClr val="CC6600"/>
                </a:solidFill>
              </a:rPr>
              <a:t>– Desenvolvimento </a:t>
            </a:r>
            <a:r>
              <a:rPr lang="pt-BR" sz="3200" dirty="0" smtClean="0">
                <a:solidFill>
                  <a:srgbClr val="CC6600"/>
                </a:solidFill>
              </a:rPr>
              <a:t>Econômico</a:t>
            </a:r>
            <a:endParaRPr lang="pt-BR" sz="3200" dirty="0">
              <a:solidFill>
                <a:srgbClr val="CC6600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457201" y="1216088"/>
            <a:ext cx="8219256" cy="2500943"/>
            <a:chOff x="327" y="3409231"/>
            <a:chExt cx="3921487" cy="1622273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tângulo 14"/>
            <p:cNvSpPr/>
            <p:nvPr/>
          </p:nvSpPr>
          <p:spPr>
            <a:xfrm>
              <a:off x="75247" y="3538931"/>
              <a:ext cx="3771647" cy="13524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b="1" dirty="0" smtClean="0">
                  <a:solidFill>
                    <a:srgbClr val="006600"/>
                  </a:solidFill>
                </a:rPr>
                <a:t>Oportunidades</a:t>
              </a: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Proximidade </a:t>
              </a:r>
              <a:r>
                <a:rPr lang="pt-BR" sz="1600" dirty="0" smtClean="0">
                  <a:solidFill>
                    <a:srgbClr val="006600"/>
                  </a:solidFill>
                </a:rPr>
                <a:t>de </a:t>
              </a:r>
              <a:r>
                <a:rPr lang="pt-BR" sz="1600" dirty="0">
                  <a:solidFill>
                    <a:srgbClr val="006600"/>
                  </a:solidFill>
                </a:rPr>
                <a:t>grandes centros </a:t>
              </a:r>
              <a:r>
                <a:rPr lang="pt-BR" sz="1600" dirty="0" smtClean="0">
                  <a:solidFill>
                    <a:srgbClr val="006600"/>
                  </a:solidFill>
                </a:rPr>
                <a:t>– Petrópolis pode </a:t>
              </a:r>
              <a:r>
                <a:rPr lang="pt-BR" sz="1600" dirty="0">
                  <a:solidFill>
                    <a:srgbClr val="006600"/>
                  </a:solidFill>
                </a:rPr>
                <a:t>se tornar um centro de </a:t>
              </a:r>
              <a:r>
                <a:rPr lang="pt-BR" sz="1600" dirty="0" smtClean="0">
                  <a:solidFill>
                    <a:srgbClr val="006600"/>
                  </a:solidFill>
                </a:rPr>
                <a:t>Gestão </a:t>
              </a:r>
              <a:r>
                <a:rPr lang="pt-BR" sz="1600" dirty="0">
                  <a:solidFill>
                    <a:srgbClr val="006600"/>
                  </a:solidFill>
                </a:rPr>
                <a:t>Empresarial </a:t>
              </a:r>
              <a:r>
                <a:rPr lang="pt-BR" sz="1600" dirty="0" smtClean="0">
                  <a:solidFill>
                    <a:srgbClr val="006600"/>
                  </a:solidFill>
                </a:rPr>
                <a:t>(sede </a:t>
              </a:r>
              <a:r>
                <a:rPr lang="pt-BR" sz="1600" dirty="0">
                  <a:solidFill>
                    <a:srgbClr val="006600"/>
                  </a:solidFill>
                </a:rPr>
                <a:t>de </a:t>
              </a:r>
              <a:r>
                <a:rPr lang="pt-BR" sz="1600" dirty="0" smtClean="0">
                  <a:solidFill>
                    <a:srgbClr val="006600"/>
                  </a:solidFill>
                </a:rPr>
                <a:t>grandes empresas);</a:t>
              </a:r>
              <a:endParaRPr lang="pt-BR" sz="1600" dirty="0">
                <a:solidFill>
                  <a:srgbClr val="006600"/>
                </a:solidFill>
              </a:endParaRP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Proximidade do aeroporto </a:t>
              </a:r>
              <a:r>
                <a:rPr lang="pt-BR" sz="1600" dirty="0" smtClean="0">
                  <a:solidFill>
                    <a:srgbClr val="006600"/>
                  </a:solidFill>
                </a:rPr>
                <a:t>internacional – Petrópolis pode se tornar um </a:t>
              </a:r>
              <a:r>
                <a:rPr lang="pt-BR" sz="1600" dirty="0">
                  <a:solidFill>
                    <a:srgbClr val="006600"/>
                  </a:solidFill>
                </a:rPr>
                <a:t>centro de </a:t>
              </a:r>
              <a:r>
                <a:rPr lang="pt-BR" sz="1600" dirty="0" smtClean="0">
                  <a:solidFill>
                    <a:srgbClr val="006600"/>
                  </a:solidFill>
                </a:rPr>
                <a:t>referência </a:t>
              </a:r>
              <a:r>
                <a:rPr lang="pt-BR" sz="1600" dirty="0">
                  <a:solidFill>
                    <a:srgbClr val="006600"/>
                  </a:solidFill>
                </a:rPr>
                <a:t>para eventos </a:t>
              </a:r>
              <a:r>
                <a:rPr lang="pt-BR" sz="1600" dirty="0" smtClean="0">
                  <a:solidFill>
                    <a:srgbClr val="006600"/>
                  </a:solidFill>
                </a:rPr>
                <a:t>empresariais (feiras </a:t>
              </a:r>
              <a:r>
                <a:rPr lang="pt-BR" sz="1600" dirty="0">
                  <a:solidFill>
                    <a:srgbClr val="006600"/>
                  </a:solidFill>
                </a:rPr>
                <a:t>e congressos</a:t>
              </a:r>
              <a:r>
                <a:rPr lang="pt-BR" sz="1600" dirty="0" smtClean="0">
                  <a:solidFill>
                    <a:srgbClr val="006600"/>
                  </a:solidFill>
                </a:rPr>
                <a:t>);</a:t>
              </a:r>
              <a:endParaRPr lang="pt-BR" sz="1600" dirty="0">
                <a:solidFill>
                  <a:srgbClr val="006600"/>
                </a:solidFill>
              </a:endParaRP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Grande potencial na área </a:t>
              </a:r>
              <a:r>
                <a:rPr lang="pt-BR" sz="1600" dirty="0" smtClean="0">
                  <a:solidFill>
                    <a:srgbClr val="006600"/>
                  </a:solidFill>
                </a:rPr>
                <a:t>tecnológica, </a:t>
              </a:r>
              <a:r>
                <a:rPr lang="pt-BR" sz="1600" dirty="0">
                  <a:solidFill>
                    <a:srgbClr val="006600"/>
                  </a:solidFill>
                </a:rPr>
                <a:t>com </a:t>
              </a:r>
              <a:r>
                <a:rPr lang="pt-BR" sz="1600" dirty="0" smtClean="0">
                  <a:solidFill>
                    <a:srgbClr val="006600"/>
                  </a:solidFill>
                </a:rPr>
                <a:t>mão </a:t>
              </a:r>
              <a:r>
                <a:rPr lang="pt-BR" sz="1600" dirty="0">
                  <a:solidFill>
                    <a:srgbClr val="006600"/>
                  </a:solidFill>
                </a:rPr>
                <a:t>de obra </a:t>
              </a:r>
              <a:r>
                <a:rPr lang="pt-BR" sz="1600" dirty="0" smtClean="0">
                  <a:solidFill>
                    <a:srgbClr val="006600"/>
                  </a:solidFill>
                </a:rPr>
                <a:t>técnica abundante;</a:t>
              </a: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Grande </a:t>
              </a:r>
              <a:r>
                <a:rPr lang="pt-BR" sz="1600" dirty="0" smtClean="0">
                  <a:solidFill>
                    <a:srgbClr val="006600"/>
                  </a:solidFill>
                </a:rPr>
                <a:t>potencial </a:t>
              </a:r>
              <a:r>
                <a:rPr lang="pt-BR" sz="1600" dirty="0">
                  <a:solidFill>
                    <a:srgbClr val="006600"/>
                  </a:solidFill>
                </a:rPr>
                <a:t>na área Turística para </a:t>
              </a:r>
              <a:r>
                <a:rPr lang="pt-BR" sz="1600" dirty="0" smtClean="0">
                  <a:solidFill>
                    <a:srgbClr val="006600"/>
                  </a:solidFill>
                </a:rPr>
                <a:t>concentração </a:t>
              </a:r>
              <a:r>
                <a:rPr lang="pt-BR" sz="1600" dirty="0">
                  <a:solidFill>
                    <a:srgbClr val="006600"/>
                  </a:solidFill>
                </a:rPr>
                <a:t>do </a:t>
              </a:r>
              <a:r>
                <a:rPr lang="pt-BR" sz="1600" dirty="0" smtClean="0">
                  <a:solidFill>
                    <a:srgbClr val="006600"/>
                  </a:solidFill>
                </a:rPr>
                <a:t>público alvo, </a:t>
              </a:r>
              <a:r>
                <a:rPr lang="pt-BR" sz="1600" dirty="0">
                  <a:solidFill>
                    <a:srgbClr val="006600"/>
                  </a:solidFill>
                </a:rPr>
                <a:t>fazendo de </a:t>
              </a:r>
              <a:r>
                <a:rPr lang="pt-BR" sz="1600" dirty="0" smtClean="0">
                  <a:solidFill>
                    <a:srgbClr val="006600"/>
                  </a:solidFill>
                </a:rPr>
                <a:t>Petrópolis um polo </a:t>
              </a:r>
              <a:r>
                <a:rPr lang="pt-BR" sz="1600" dirty="0">
                  <a:solidFill>
                    <a:srgbClr val="006600"/>
                  </a:solidFill>
                </a:rPr>
                <a:t>de </a:t>
              </a:r>
              <a:r>
                <a:rPr lang="pt-BR" sz="1600" dirty="0" smtClean="0">
                  <a:solidFill>
                    <a:srgbClr val="006600"/>
                  </a:solidFill>
                </a:rPr>
                <a:t>irradiação </a:t>
              </a:r>
              <a:r>
                <a:rPr lang="pt-BR" sz="1600" dirty="0">
                  <a:solidFill>
                    <a:srgbClr val="006600"/>
                  </a:solidFill>
                </a:rPr>
                <a:t>para toda a </a:t>
              </a:r>
              <a:r>
                <a:rPr lang="pt-BR" sz="1600" dirty="0" smtClean="0">
                  <a:solidFill>
                    <a:srgbClr val="006600"/>
                  </a:solidFill>
                </a:rPr>
                <a:t>Região Serrana.</a:t>
              </a:r>
              <a:endParaRPr lang="pt-BR" sz="16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437582" y="3808375"/>
            <a:ext cx="8230297" cy="3005001"/>
            <a:chOff x="-131070" y="3309966"/>
            <a:chExt cx="3934966" cy="1622273"/>
          </a:xfrm>
        </p:grpSpPr>
        <p:sp>
          <p:nvSpPr>
            <p:cNvPr id="17" name="Retângulo de cantos arredondados 16"/>
            <p:cNvSpPr/>
            <p:nvPr/>
          </p:nvSpPr>
          <p:spPr>
            <a:xfrm>
              <a:off x="-117591" y="3309966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tângulo 17"/>
            <p:cNvSpPr/>
            <p:nvPr/>
          </p:nvSpPr>
          <p:spPr>
            <a:xfrm>
              <a:off x="-131070" y="3368597"/>
              <a:ext cx="3921487" cy="14186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ts val="900"/>
                </a:spcAft>
              </a:pPr>
              <a:r>
                <a:rPr lang="pt-BR" b="1" dirty="0" smtClean="0">
                  <a:solidFill>
                    <a:srgbClr val="006600"/>
                  </a:solidFill>
                </a:rPr>
                <a:t>Ameaças</a:t>
              </a:r>
              <a:endParaRPr lang="pt-BR" b="1" dirty="0">
                <a:solidFill>
                  <a:srgbClr val="006600"/>
                </a:solidFill>
              </a:endParaRP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Queda gradual da Receita Fiscal com o fechamento de empresas Industriais de grande </a:t>
              </a:r>
              <a:r>
                <a:rPr lang="pt-BR" sz="1600" dirty="0" smtClean="0">
                  <a:solidFill>
                    <a:srgbClr val="006600"/>
                  </a:solidFill>
                </a:rPr>
                <a:t>porte;</a:t>
              </a: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Extrema dificuldade de deslocamentos na </a:t>
              </a:r>
              <a:r>
                <a:rPr lang="pt-BR" sz="1600" dirty="0" smtClean="0">
                  <a:solidFill>
                    <a:srgbClr val="006600"/>
                  </a:solidFill>
                </a:rPr>
                <a:t>cidade, </a:t>
              </a:r>
              <a:r>
                <a:rPr lang="pt-BR" sz="1600" dirty="0">
                  <a:solidFill>
                    <a:srgbClr val="006600"/>
                  </a:solidFill>
                </a:rPr>
                <a:t>com alto custo de </a:t>
              </a:r>
              <a:r>
                <a:rPr lang="pt-BR" sz="1600" dirty="0" smtClean="0">
                  <a:solidFill>
                    <a:srgbClr val="006600"/>
                  </a:solidFill>
                </a:rPr>
                <a:t>locomoção e transportes;</a:t>
              </a:r>
              <a:endParaRPr lang="pt-BR" sz="1600" dirty="0">
                <a:solidFill>
                  <a:srgbClr val="006600"/>
                </a:solidFill>
              </a:endParaRP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b="1" dirty="0">
                  <a:solidFill>
                    <a:srgbClr val="003300"/>
                  </a:solidFill>
                </a:rPr>
                <a:t>Degradação </a:t>
              </a:r>
              <a:r>
                <a:rPr lang="pt-BR" sz="1600" b="1" dirty="0" smtClean="0">
                  <a:solidFill>
                    <a:srgbClr val="003300"/>
                  </a:solidFill>
                </a:rPr>
                <a:t>ambiental (invasões</a:t>
              </a:r>
              <a:r>
                <a:rPr lang="pt-BR" sz="1600" b="1" dirty="0">
                  <a:solidFill>
                    <a:srgbClr val="003300"/>
                  </a:solidFill>
                </a:rPr>
                <a:t>, </a:t>
              </a:r>
              <a:r>
                <a:rPr lang="pt-BR" sz="1600" b="1" dirty="0" smtClean="0">
                  <a:solidFill>
                    <a:srgbClr val="003300"/>
                  </a:solidFill>
                </a:rPr>
                <a:t>alagamentos </a:t>
              </a:r>
              <a:r>
                <a:rPr lang="pt-BR" sz="1600" b="1" dirty="0">
                  <a:solidFill>
                    <a:srgbClr val="003300"/>
                  </a:solidFill>
                </a:rPr>
                <a:t>e </a:t>
              </a:r>
              <a:r>
                <a:rPr lang="pt-BR" sz="1600" b="1" dirty="0" smtClean="0">
                  <a:solidFill>
                    <a:srgbClr val="003300"/>
                  </a:solidFill>
                </a:rPr>
                <a:t>desabamentos) </a:t>
              </a:r>
              <a:r>
                <a:rPr lang="pt-BR" sz="1600" b="1" dirty="0">
                  <a:solidFill>
                    <a:srgbClr val="003300"/>
                  </a:solidFill>
                </a:rPr>
                <a:t>geram </a:t>
              </a:r>
              <a:r>
                <a:rPr lang="pt-BR" sz="1600" b="1" dirty="0" smtClean="0">
                  <a:solidFill>
                    <a:srgbClr val="003300"/>
                  </a:solidFill>
                </a:rPr>
                <a:t>insegurança nos </a:t>
              </a:r>
              <a:r>
                <a:rPr lang="pt-BR" sz="1600" b="1" dirty="0">
                  <a:solidFill>
                    <a:srgbClr val="003300"/>
                  </a:solidFill>
                </a:rPr>
                <a:t>investidores e perdas </a:t>
              </a:r>
              <a:r>
                <a:rPr lang="pt-BR" sz="1600" b="1" dirty="0" smtClean="0">
                  <a:solidFill>
                    <a:srgbClr val="003300"/>
                  </a:solidFill>
                </a:rPr>
                <a:t>reais;</a:t>
              </a:r>
              <a:endParaRPr lang="pt-BR" sz="1600" b="1" dirty="0">
                <a:solidFill>
                  <a:srgbClr val="003300"/>
                </a:solidFill>
              </a:endParaRP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Politica </a:t>
              </a:r>
              <a:r>
                <a:rPr lang="pt-BR" sz="1600" dirty="0" smtClean="0">
                  <a:solidFill>
                    <a:srgbClr val="006600"/>
                  </a:solidFill>
                </a:rPr>
                <a:t>Pública com ênfase na geração de </a:t>
              </a:r>
              <a:r>
                <a:rPr lang="pt-BR" sz="1600" dirty="0">
                  <a:solidFill>
                    <a:srgbClr val="006600"/>
                  </a:solidFill>
                </a:rPr>
                <a:t>empregos de baixo </a:t>
              </a:r>
              <a:r>
                <a:rPr lang="pt-BR" sz="1600" dirty="0" smtClean="0">
                  <a:solidFill>
                    <a:srgbClr val="006600"/>
                  </a:solidFill>
                </a:rPr>
                <a:t>salário e alto </a:t>
              </a:r>
              <a:r>
                <a:rPr lang="pt-BR" sz="1600" dirty="0">
                  <a:solidFill>
                    <a:srgbClr val="006600"/>
                  </a:solidFill>
                </a:rPr>
                <a:t>volume de </a:t>
              </a:r>
              <a:r>
                <a:rPr lang="pt-BR" sz="1600" dirty="0" smtClean="0">
                  <a:solidFill>
                    <a:srgbClr val="006600"/>
                  </a:solidFill>
                </a:rPr>
                <a:t>mão de </a:t>
              </a:r>
              <a:r>
                <a:rPr lang="pt-BR" sz="1600" dirty="0">
                  <a:solidFill>
                    <a:srgbClr val="006600"/>
                  </a:solidFill>
                </a:rPr>
                <a:t>obra </a:t>
              </a:r>
              <a:r>
                <a:rPr lang="pt-BR" sz="1600" dirty="0" smtClean="0">
                  <a:solidFill>
                    <a:srgbClr val="006600"/>
                  </a:solidFill>
                </a:rPr>
                <a:t>temporária (construção civil);</a:t>
              </a:r>
              <a:endParaRPr lang="pt-BR" sz="1600" dirty="0">
                <a:solidFill>
                  <a:srgbClr val="006600"/>
                </a:solidFill>
              </a:endParaRP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Ausência de áreas </a:t>
              </a:r>
              <a:r>
                <a:rPr lang="pt-BR" sz="1600" dirty="0">
                  <a:solidFill>
                    <a:srgbClr val="006600"/>
                  </a:solidFill>
                </a:rPr>
                <a:t>economicamente </a:t>
              </a:r>
              <a:r>
                <a:rPr lang="pt-BR" sz="1600" dirty="0" smtClean="0">
                  <a:solidFill>
                    <a:srgbClr val="006600"/>
                  </a:solidFill>
                </a:rPr>
                <a:t>viáveis  disponíveis </a:t>
              </a:r>
              <a:r>
                <a:rPr lang="pt-BR" sz="1600" dirty="0">
                  <a:solidFill>
                    <a:srgbClr val="006600"/>
                  </a:solidFill>
                </a:rPr>
                <a:t>para novas </a:t>
              </a:r>
              <a:r>
                <a:rPr lang="pt-BR" sz="1600" dirty="0" smtClean="0">
                  <a:solidFill>
                    <a:srgbClr val="006600"/>
                  </a:solidFill>
                </a:rPr>
                <a:t>empresas.</a:t>
              </a:r>
              <a:endParaRPr lang="pt-BR" sz="1600" dirty="0">
                <a:solidFill>
                  <a:srgbClr val="00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49719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00034" y="1484785"/>
            <a:ext cx="8392446" cy="516651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79388" lvl="2" algn="l">
              <a:spcBef>
                <a:spcPts val="0"/>
              </a:spcBef>
              <a:spcAft>
                <a:spcPts val="2400"/>
              </a:spcAft>
            </a:pPr>
            <a:r>
              <a:rPr lang="pt-BR" sz="3100" b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À época, perguntamos:</a:t>
            </a:r>
          </a:p>
          <a:p>
            <a:pPr marL="803275" lvl="2" algn="l">
              <a:spcBef>
                <a:spcPts val="0"/>
              </a:spcBef>
              <a:spcAft>
                <a:spcPts val="600"/>
              </a:spcAft>
            </a:pPr>
            <a:r>
              <a:rPr lang="pt-BR" sz="2800" b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pt-BR" sz="2800" b="1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onde viemos?</a:t>
            </a:r>
          </a:p>
          <a:p>
            <a:pPr marL="1793875" lvl="5" algn="l"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Nossa História mostra nossas forças e fraquezas!!!</a:t>
            </a:r>
          </a:p>
          <a:p>
            <a:pPr marL="803275" lvl="2" algn="l">
              <a:spcBef>
                <a:spcPts val="0"/>
              </a:spcBef>
              <a:spcAft>
                <a:spcPts val="600"/>
              </a:spcAft>
            </a:pPr>
            <a:r>
              <a:rPr lang="pt-BR" sz="2800" b="1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Quem somos?</a:t>
            </a:r>
          </a:p>
          <a:p>
            <a:pPr marL="1793875" lvl="5" algn="l"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Censo 2010; Dados Econômicos (SMF); </a:t>
            </a:r>
            <a:r>
              <a:rPr lang="pt-BR" sz="2000" b="1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CadÚnico</a:t>
            </a:r>
            <a:r>
              <a:rPr lang="pt-BR" sz="2000" b="1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 (SAS), etc.</a:t>
            </a:r>
          </a:p>
          <a:p>
            <a:pPr marL="803275" lvl="2" algn="l">
              <a:spcBef>
                <a:spcPts val="0"/>
              </a:spcBef>
              <a:spcAft>
                <a:spcPts val="600"/>
              </a:spcAft>
            </a:pPr>
            <a:r>
              <a:rPr lang="pt-BR" sz="2800" b="1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Para onde vamos?</a:t>
            </a:r>
          </a:p>
          <a:p>
            <a:pPr marL="1793875" lvl="5" algn="l">
              <a:spcBef>
                <a:spcPts val="0"/>
              </a:spcBef>
              <a:spcAft>
                <a:spcPts val="1200"/>
              </a:spcAft>
            </a:pPr>
            <a:r>
              <a:rPr lang="pt-BR" sz="2000" b="1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Onde estaremos daqui a 10, 20 ou 50 </a:t>
            </a:r>
            <a:r>
              <a:rPr lang="pt-BR" sz="2000" b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anos?</a:t>
            </a:r>
            <a:endParaRPr lang="pt-BR" sz="2000" b="1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B050"/>
              </a:solidFill>
              <a:latin typeface="+mj-lt"/>
              <a:ea typeface="+mj-ea"/>
              <a:cs typeface="+mj-cs"/>
            </a:endParaRPr>
          </a:p>
          <a:p>
            <a:pPr marL="803275" indent="-85725" algn="l">
              <a:spcBef>
                <a:spcPts val="0"/>
              </a:spcBef>
              <a:spcAft>
                <a:spcPts val="1200"/>
              </a:spcAft>
            </a:pPr>
            <a:r>
              <a:rPr lang="pt-BR" sz="3100" b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	</a:t>
            </a:r>
            <a:r>
              <a:rPr lang="pt-BR" sz="2800" b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Por </a:t>
            </a:r>
            <a:r>
              <a:rPr lang="pt-BR" sz="2800" b="1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que elaborar um Plano Estratégico para </a:t>
            </a:r>
            <a:r>
              <a:rPr lang="pt-BR" sz="2800" b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Petrópolis?</a:t>
            </a:r>
          </a:p>
        </p:txBody>
      </p:sp>
      <p:sp>
        <p:nvSpPr>
          <p:cNvPr id="6" name="Título 7"/>
          <p:cNvSpPr txBox="1">
            <a:spLocks/>
          </p:cNvSpPr>
          <p:nvPr/>
        </p:nvSpPr>
        <p:spPr>
          <a:xfrm>
            <a:off x="500034" y="332656"/>
            <a:ext cx="8392446" cy="965820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 fontScale="77500" lnSpcReduction="200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sz="4500" dirty="0">
                <a:solidFill>
                  <a:srgbClr val="CC6600"/>
                </a:solidFill>
                <a:latin typeface="+mj-lt"/>
                <a:ea typeface="+mj-ea"/>
                <a:cs typeface="+mj-cs"/>
              </a:rPr>
              <a:t>“Uma </a:t>
            </a:r>
            <a:r>
              <a:rPr lang="pt-BR" sz="4500" dirty="0" smtClean="0">
                <a:solidFill>
                  <a:srgbClr val="CC6600"/>
                </a:solidFill>
                <a:latin typeface="+mj-lt"/>
                <a:ea typeface="+mj-ea"/>
                <a:cs typeface="+mj-cs"/>
              </a:rPr>
              <a:t>Visão Estratégica</a:t>
            </a:r>
            <a:r>
              <a:rPr lang="pt-BR" sz="3200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pt-BR" sz="4500" dirty="0">
                <a:solidFill>
                  <a:srgbClr val="CC6600"/>
                </a:solidFill>
                <a:latin typeface="+mj-lt"/>
                <a:ea typeface="+mj-ea"/>
                <a:cs typeface="+mj-cs"/>
              </a:rPr>
              <a:t>para Petrópolis”</a:t>
            </a:r>
          </a:p>
          <a:p>
            <a:r>
              <a:rPr lang="pt-BR" sz="2600" dirty="0">
                <a:solidFill>
                  <a:srgbClr val="CC6600"/>
                </a:solidFill>
                <a:latin typeface="+mj-lt"/>
                <a:ea typeface="+mj-ea"/>
                <a:cs typeface="+mj-cs"/>
              </a:rPr>
              <a:t>Apresentação do projeto em 31 de janeiro de 2019</a:t>
            </a:r>
          </a:p>
        </p:txBody>
      </p:sp>
    </p:spTree>
    <p:extLst>
      <p:ext uri="{BB962C8B-B14F-4D97-AF65-F5344CB8AC3E}">
        <p14:creationId xmlns:p14="http://schemas.microsoft.com/office/powerpoint/2010/main" val="28545605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450399" y="173153"/>
            <a:ext cx="8219256" cy="653815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GT05 – Meio Ambiente</a:t>
            </a:r>
            <a:endParaRPr lang="pt-BR" sz="3200" dirty="0">
              <a:solidFill>
                <a:srgbClr val="CC6600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450399" y="1606135"/>
            <a:ext cx="8298065" cy="2191189"/>
            <a:chOff x="327" y="3409231"/>
            <a:chExt cx="3921487" cy="1622273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79520" y="3488424"/>
              <a:ext cx="3763101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>
                <a:spcAft>
                  <a:spcPts val="4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Falta de </a:t>
              </a:r>
              <a:r>
                <a:rPr lang="pt-BR" sz="1600" dirty="0" smtClean="0">
                  <a:solidFill>
                    <a:srgbClr val="006600"/>
                  </a:solidFill>
                </a:rPr>
                <a:t>fiscalização </a:t>
              </a:r>
              <a:r>
                <a:rPr lang="pt-BR" sz="1600" dirty="0">
                  <a:solidFill>
                    <a:srgbClr val="006600"/>
                  </a:solidFill>
                </a:rPr>
                <a:t>eficaz </a:t>
              </a:r>
              <a:r>
                <a:rPr lang="pt-BR" sz="1600" dirty="0" smtClean="0">
                  <a:solidFill>
                    <a:srgbClr val="006600"/>
                  </a:solidFill>
                </a:rPr>
                <a:t>e </a:t>
              </a:r>
              <a:r>
                <a:rPr lang="pt-BR" sz="1600" dirty="0">
                  <a:solidFill>
                    <a:srgbClr val="006600"/>
                  </a:solidFill>
                </a:rPr>
                <a:t>vistoria </a:t>
              </a:r>
              <a:r>
                <a:rPr lang="pt-BR" sz="1600" dirty="0" smtClean="0">
                  <a:solidFill>
                    <a:srgbClr val="006600"/>
                  </a:solidFill>
                </a:rPr>
                <a:t>pela </a:t>
              </a:r>
              <a:r>
                <a:rPr lang="pt-BR" sz="1600" dirty="0">
                  <a:solidFill>
                    <a:srgbClr val="006600"/>
                  </a:solidFill>
                </a:rPr>
                <a:t>Secretaria Municipal do Meio </a:t>
              </a:r>
              <a:r>
                <a:rPr lang="pt-BR" sz="1600" dirty="0" smtClean="0">
                  <a:solidFill>
                    <a:srgbClr val="006600"/>
                  </a:solidFill>
                </a:rPr>
                <a:t>Ambiente;</a:t>
              </a:r>
            </a:p>
            <a:p>
              <a:pPr lvl="0">
                <a:spcAft>
                  <a:spcPts val="4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Descumprimento da legislação </a:t>
              </a:r>
              <a:r>
                <a:rPr lang="pt-BR" sz="1600" dirty="0" smtClean="0">
                  <a:solidFill>
                    <a:srgbClr val="006600"/>
                  </a:solidFill>
                </a:rPr>
                <a:t>ambiental;</a:t>
              </a:r>
            </a:p>
            <a:p>
              <a:pPr lvl="0">
                <a:spcAft>
                  <a:spcPts val="4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Descarte inadequado de resíduos </a:t>
              </a:r>
              <a:r>
                <a:rPr lang="pt-BR" sz="1600" dirty="0" smtClean="0">
                  <a:solidFill>
                    <a:srgbClr val="006600"/>
                  </a:solidFill>
                </a:rPr>
                <a:t>sólidos;</a:t>
              </a:r>
            </a:p>
            <a:p>
              <a:pPr lvl="0">
                <a:spcAft>
                  <a:spcPts val="4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Necessidade de preservação das margens de rios (problema de </a:t>
              </a:r>
              <a:r>
                <a:rPr lang="pt-BR" sz="1600" dirty="0" smtClean="0">
                  <a:solidFill>
                    <a:srgbClr val="006600"/>
                  </a:solidFill>
                </a:rPr>
                <a:t>impermeabilização);</a:t>
              </a:r>
            </a:p>
            <a:p>
              <a:pPr lvl="0">
                <a:spcAft>
                  <a:spcPts val="4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Desmatamento, captação de água, esgoto e </a:t>
              </a:r>
              <a:r>
                <a:rPr lang="pt-BR" sz="1600" dirty="0" smtClean="0">
                  <a:solidFill>
                    <a:srgbClr val="006600"/>
                  </a:solidFill>
                </a:rPr>
                <a:t>drenagem;</a:t>
              </a:r>
            </a:p>
            <a:p>
              <a:pPr lvl="0">
                <a:spcAft>
                  <a:spcPts val="4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Construções irregulares de </a:t>
              </a:r>
              <a:r>
                <a:rPr lang="pt-BR" sz="1600" dirty="0" smtClean="0">
                  <a:solidFill>
                    <a:srgbClr val="006600"/>
                  </a:solidFill>
                </a:rPr>
                <a:t>moradias;</a:t>
              </a:r>
              <a:endParaRPr lang="pt-BR" sz="16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450399" y="1190536"/>
            <a:ext cx="8184311" cy="316094"/>
            <a:chOff x="327" y="3409231"/>
            <a:chExt cx="3921487" cy="1622273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43044" y="3488422"/>
              <a:ext cx="3799577" cy="13780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200" b="1" dirty="0" smtClean="0">
                  <a:solidFill>
                    <a:srgbClr val="006600"/>
                  </a:solidFill>
                </a:rPr>
                <a:t>Diagnóstico</a:t>
              </a:r>
              <a:endParaRPr lang="pt-BR" sz="2200" b="1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428936" y="4581128"/>
            <a:ext cx="8422171" cy="2088232"/>
            <a:chOff x="327" y="3409231"/>
            <a:chExt cx="3921487" cy="1622273"/>
          </a:xfrm>
        </p:grpSpPr>
        <p:sp>
          <p:nvSpPr>
            <p:cNvPr id="15" name="Retângulo de cantos arredondados 14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tângulo 15"/>
            <p:cNvSpPr/>
            <p:nvPr/>
          </p:nvSpPr>
          <p:spPr>
            <a:xfrm>
              <a:off x="72598" y="3464556"/>
              <a:ext cx="3763101" cy="1489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>
                <a:spcAft>
                  <a:spcPts val="4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Levantar o </a:t>
              </a:r>
              <a:r>
                <a:rPr lang="pt-BR" sz="1600" dirty="0">
                  <a:solidFill>
                    <a:srgbClr val="006600"/>
                  </a:solidFill>
                </a:rPr>
                <a:t>número de funcionários na secretaria do meio </a:t>
              </a:r>
              <a:r>
                <a:rPr lang="pt-BR" sz="1600" dirty="0" smtClean="0">
                  <a:solidFill>
                    <a:srgbClr val="006600"/>
                  </a:solidFill>
                </a:rPr>
                <a:t>ambiente;</a:t>
              </a:r>
              <a:endParaRPr lang="pt-BR" sz="1600" dirty="0">
                <a:solidFill>
                  <a:srgbClr val="006600"/>
                </a:solidFill>
              </a:endParaRPr>
            </a:p>
            <a:p>
              <a:pPr lvl="0">
                <a:spcAft>
                  <a:spcPts val="4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Exigir </a:t>
              </a:r>
              <a:r>
                <a:rPr lang="pt-BR" sz="1600" dirty="0">
                  <a:solidFill>
                    <a:srgbClr val="006600"/>
                  </a:solidFill>
                </a:rPr>
                <a:t>concurso público para </a:t>
              </a:r>
              <a:r>
                <a:rPr lang="pt-BR" sz="1600" dirty="0" smtClean="0">
                  <a:solidFill>
                    <a:srgbClr val="006600"/>
                  </a:solidFill>
                </a:rPr>
                <a:t>fiscalização;</a:t>
              </a:r>
            </a:p>
            <a:p>
              <a:pPr lvl="0">
                <a:spcAft>
                  <a:spcPts val="4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Educação;</a:t>
              </a:r>
              <a:endParaRPr lang="pt-BR" sz="1600" dirty="0">
                <a:solidFill>
                  <a:srgbClr val="006600"/>
                </a:solidFill>
              </a:endParaRPr>
            </a:p>
            <a:p>
              <a:pPr lvl="0">
                <a:spcAft>
                  <a:spcPts val="4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Fornecer informações à população;</a:t>
              </a:r>
            </a:p>
            <a:p>
              <a:pPr lvl="0">
                <a:spcAft>
                  <a:spcPts val="4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Rever a infraestrutura </a:t>
              </a:r>
              <a:r>
                <a:rPr lang="pt-BR" sz="1600" dirty="0" smtClean="0">
                  <a:solidFill>
                    <a:srgbClr val="006600"/>
                  </a:solidFill>
                </a:rPr>
                <a:t>em construção;</a:t>
              </a:r>
              <a:endParaRPr lang="pt-BR" sz="16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428936" y="4127177"/>
            <a:ext cx="8319528" cy="316094"/>
            <a:chOff x="327" y="3409231"/>
            <a:chExt cx="3921487" cy="1622273"/>
          </a:xfrm>
        </p:grpSpPr>
        <p:sp>
          <p:nvSpPr>
            <p:cNvPr id="24" name="Retângulo de cantos arredondados 23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tângulo 24"/>
            <p:cNvSpPr/>
            <p:nvPr/>
          </p:nvSpPr>
          <p:spPr>
            <a:xfrm>
              <a:off x="52467" y="3488422"/>
              <a:ext cx="3790154" cy="13780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200" b="1" dirty="0" smtClean="0">
                  <a:solidFill>
                    <a:srgbClr val="006600"/>
                  </a:solidFill>
                </a:rPr>
                <a:t>Propostas</a:t>
              </a:r>
              <a:endParaRPr lang="pt-BR" sz="2200" b="1" kern="1200" dirty="0">
                <a:solidFill>
                  <a:srgbClr val="00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97689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403974" y="934654"/>
            <a:ext cx="8299701" cy="316094"/>
            <a:chOff x="327" y="3409231"/>
            <a:chExt cx="3921487" cy="1622273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327" y="3488422"/>
              <a:ext cx="3842294" cy="13780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200" b="1" dirty="0" smtClean="0">
                  <a:solidFill>
                    <a:srgbClr val="006600"/>
                  </a:solidFill>
                </a:rPr>
                <a:t>Resíduos - Diagnóstico</a:t>
              </a:r>
              <a:endParaRPr lang="pt-BR" sz="2200" b="1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377882" y="1301855"/>
            <a:ext cx="8277162" cy="2631201"/>
            <a:chOff x="327" y="3409231"/>
            <a:chExt cx="3921487" cy="1622273"/>
          </a:xfrm>
        </p:grpSpPr>
        <p:sp>
          <p:nvSpPr>
            <p:cNvPr id="18" name="Retângulo de cantos arredondados 17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tângulo 18"/>
            <p:cNvSpPr/>
            <p:nvPr/>
          </p:nvSpPr>
          <p:spPr>
            <a:xfrm>
              <a:off x="102234" y="3479188"/>
              <a:ext cx="3763101" cy="1489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Os resíduos são destinados para o aterro de Três </a:t>
              </a:r>
              <a:r>
                <a:rPr lang="pt-BR" sz="1600" dirty="0" smtClean="0">
                  <a:solidFill>
                    <a:srgbClr val="006600"/>
                  </a:solidFill>
                </a:rPr>
                <a:t>Rios;</a:t>
              </a: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Custo: aproximadamente </a:t>
              </a:r>
              <a:r>
                <a:rPr lang="pt-BR" sz="1600" dirty="0">
                  <a:solidFill>
                    <a:srgbClr val="006600"/>
                  </a:solidFill>
                </a:rPr>
                <a:t>R$1 milhão por </a:t>
              </a:r>
              <a:r>
                <a:rPr lang="pt-BR" sz="1600" dirty="0" smtClean="0">
                  <a:solidFill>
                    <a:srgbClr val="006600"/>
                  </a:solidFill>
                </a:rPr>
                <a:t>mês;</a:t>
              </a: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Longo deslocamento</a:t>
              </a:r>
              <a:r>
                <a:rPr lang="pt-BR" sz="1600" dirty="0">
                  <a:solidFill>
                    <a:srgbClr val="006600"/>
                  </a:solidFill>
                </a:rPr>
                <a:t>, </a:t>
              </a:r>
              <a:r>
                <a:rPr lang="pt-BR" sz="1600" dirty="0" smtClean="0">
                  <a:solidFill>
                    <a:srgbClr val="006600"/>
                  </a:solidFill>
                </a:rPr>
                <a:t>ambientalmente ineficaz (mero descarte);</a:t>
              </a:r>
              <a:endParaRPr lang="pt-BR" sz="1600" dirty="0">
                <a:solidFill>
                  <a:srgbClr val="006600"/>
                </a:solidFill>
              </a:endParaRP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Aterro Controlado de Pedro do Rio </a:t>
              </a:r>
              <a:r>
                <a:rPr lang="pt-BR" sz="1600" dirty="0" smtClean="0">
                  <a:solidFill>
                    <a:srgbClr val="006600"/>
                  </a:solidFill>
                </a:rPr>
                <a:t>(ACPR) com prazo vencido;</a:t>
              </a:r>
              <a:endParaRPr lang="pt-BR" sz="1600" dirty="0">
                <a:solidFill>
                  <a:srgbClr val="006600"/>
                </a:solidFill>
              </a:endParaRP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ACPR recebe </a:t>
              </a:r>
              <a:r>
                <a:rPr lang="pt-BR" sz="1600" dirty="0">
                  <a:solidFill>
                    <a:srgbClr val="006600"/>
                  </a:solidFill>
                </a:rPr>
                <a:t>resíduos verdes e </a:t>
              </a:r>
              <a:r>
                <a:rPr lang="pt-BR" sz="1600" dirty="0" smtClean="0">
                  <a:solidFill>
                    <a:srgbClr val="006600"/>
                  </a:solidFill>
                </a:rPr>
                <a:t>sólidos (entulho e podas);</a:t>
              </a:r>
              <a:endParaRPr lang="pt-BR" sz="1600" dirty="0">
                <a:solidFill>
                  <a:srgbClr val="006600"/>
                </a:solidFill>
              </a:endParaRP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Nas ruas, há contêineres, </a:t>
              </a:r>
              <a:r>
                <a:rPr lang="pt-BR" sz="1600" dirty="0">
                  <a:solidFill>
                    <a:srgbClr val="006600"/>
                  </a:solidFill>
                </a:rPr>
                <a:t>mas os resíduos não são coletados </a:t>
              </a:r>
              <a:r>
                <a:rPr lang="pt-BR" sz="1600" dirty="0" smtClean="0">
                  <a:solidFill>
                    <a:srgbClr val="006600"/>
                  </a:solidFill>
                </a:rPr>
                <a:t>ou tampados;</a:t>
              </a: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Os </a:t>
              </a:r>
              <a:r>
                <a:rPr lang="pt-BR" sz="1600" dirty="0">
                  <a:solidFill>
                    <a:srgbClr val="006600"/>
                  </a:solidFill>
                </a:rPr>
                <a:t>recipientes viram atrativos para ratos e cães de </a:t>
              </a:r>
              <a:r>
                <a:rPr lang="pt-BR" sz="1600" dirty="0" smtClean="0">
                  <a:solidFill>
                    <a:srgbClr val="006600"/>
                  </a:solidFill>
                </a:rPr>
                <a:t>rua;</a:t>
              </a:r>
              <a:endParaRPr lang="pt-BR" sz="1600" dirty="0">
                <a:solidFill>
                  <a:srgbClr val="006600"/>
                </a:solidFill>
              </a:endParaRP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</a:pPr>
              <a:r>
                <a:rPr lang="pt-BR" sz="1600" dirty="0">
                  <a:solidFill>
                    <a:srgbClr val="006600"/>
                  </a:solidFill>
                </a:rPr>
                <a:t>A coleta seletiva é </a:t>
              </a:r>
              <a:r>
                <a:rPr lang="pt-BR" sz="1600" dirty="0" smtClean="0">
                  <a:solidFill>
                    <a:srgbClr val="006600"/>
                  </a:solidFill>
                </a:rPr>
                <a:t>cara</a:t>
              </a:r>
              <a:r>
                <a:rPr lang="pt-BR" sz="1600" dirty="0" smtClean="0">
                  <a:solidFill>
                    <a:srgbClr val="006600"/>
                  </a:solidFill>
                </a:rPr>
                <a:t>;</a:t>
              </a:r>
              <a:endParaRPr lang="pt-BR" sz="1600" dirty="0">
                <a:solidFill>
                  <a:srgbClr val="006600"/>
                </a:solidFill>
              </a:endParaRPr>
            </a:p>
          </p:txBody>
        </p:sp>
      </p:grpSp>
      <p:sp>
        <p:nvSpPr>
          <p:cNvPr id="26" name="Título 1"/>
          <p:cNvSpPr txBox="1">
            <a:spLocks/>
          </p:cNvSpPr>
          <p:nvPr/>
        </p:nvSpPr>
        <p:spPr>
          <a:xfrm>
            <a:off x="403974" y="173153"/>
            <a:ext cx="8265681" cy="653815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GT05 – Meio Ambiente</a:t>
            </a:r>
            <a:endParaRPr lang="pt-BR" sz="3200" dirty="0">
              <a:solidFill>
                <a:srgbClr val="CC6600"/>
              </a:solidFill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392493" y="4077072"/>
            <a:ext cx="8311182" cy="316094"/>
            <a:chOff x="327" y="3409231"/>
            <a:chExt cx="3921487" cy="1622273"/>
          </a:xfrm>
        </p:grpSpPr>
        <p:sp>
          <p:nvSpPr>
            <p:cNvPr id="10" name="Retângulo de cantos arredondados 9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 13"/>
            <p:cNvSpPr/>
            <p:nvPr/>
          </p:nvSpPr>
          <p:spPr>
            <a:xfrm>
              <a:off x="5744" y="3488422"/>
              <a:ext cx="3836877" cy="13780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200" b="1" dirty="0" smtClean="0">
                  <a:solidFill>
                    <a:srgbClr val="006600"/>
                  </a:solidFill>
                </a:rPr>
                <a:t>Resíduos - Propostas</a:t>
              </a:r>
              <a:endParaRPr lang="pt-BR" sz="2200" b="1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392493" y="4437112"/>
            <a:ext cx="8311183" cy="2376264"/>
            <a:chOff x="327" y="3409231"/>
            <a:chExt cx="3937605" cy="1622273"/>
          </a:xfrm>
        </p:grpSpPr>
        <p:sp>
          <p:nvSpPr>
            <p:cNvPr id="16" name="Retângulo de cantos arredondados 15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tângulo 19"/>
            <p:cNvSpPr/>
            <p:nvPr/>
          </p:nvSpPr>
          <p:spPr>
            <a:xfrm>
              <a:off x="72598" y="3464556"/>
              <a:ext cx="3865334" cy="1489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360363" indent="-360363">
                <a:spcAft>
                  <a:spcPts val="6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Criar </a:t>
              </a:r>
              <a:r>
                <a:rPr lang="pt-BR" sz="1600" dirty="0">
                  <a:solidFill>
                    <a:srgbClr val="006600"/>
                  </a:solidFill>
                </a:rPr>
                <a:t>locais de depósito de resíduos onde possa ser </a:t>
              </a:r>
              <a:r>
                <a:rPr lang="pt-BR" sz="1600" dirty="0" smtClean="0">
                  <a:solidFill>
                    <a:srgbClr val="006600"/>
                  </a:solidFill>
                </a:rPr>
                <a:t>feita a incineração/ compostagem;</a:t>
              </a:r>
            </a:p>
            <a:p>
              <a:pPr marL="360363" indent="-360363">
                <a:spcAft>
                  <a:spcPts val="6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Sugestão: galpões </a:t>
              </a:r>
              <a:r>
                <a:rPr lang="pt-BR" sz="1600" dirty="0">
                  <a:solidFill>
                    <a:srgbClr val="006600"/>
                  </a:solidFill>
                </a:rPr>
                <a:t>nos </a:t>
              </a:r>
              <a:r>
                <a:rPr lang="pt-BR" sz="1600" dirty="0" smtClean="0">
                  <a:solidFill>
                    <a:srgbClr val="006600"/>
                  </a:solidFill>
                </a:rPr>
                <a:t>bairros, </a:t>
              </a:r>
              <a:r>
                <a:rPr lang="pt-BR" sz="1600" dirty="0">
                  <a:solidFill>
                    <a:srgbClr val="006600"/>
                  </a:solidFill>
                </a:rPr>
                <a:t>para que a população local possa destinar adequadamente os resíduos, </a:t>
              </a:r>
              <a:r>
                <a:rPr lang="pt-BR" sz="1600" dirty="0" smtClean="0">
                  <a:solidFill>
                    <a:srgbClr val="006600"/>
                  </a:solidFill>
                </a:rPr>
                <a:t>separados </a:t>
              </a:r>
              <a:r>
                <a:rPr lang="pt-BR" sz="1600" dirty="0">
                  <a:solidFill>
                    <a:srgbClr val="006600"/>
                  </a:solidFill>
                </a:rPr>
                <a:t>em orgânicos </a:t>
              </a:r>
              <a:r>
                <a:rPr lang="pt-BR" sz="1600" dirty="0" smtClean="0">
                  <a:solidFill>
                    <a:srgbClr val="006600"/>
                  </a:solidFill>
                </a:rPr>
                <a:t>e inorgânicos, com </a:t>
              </a:r>
              <a:r>
                <a:rPr lang="pt-BR" sz="1600" dirty="0">
                  <a:solidFill>
                    <a:srgbClr val="006600"/>
                  </a:solidFill>
                </a:rPr>
                <a:t>o trabalho </a:t>
              </a:r>
              <a:r>
                <a:rPr lang="pt-BR" sz="1600" dirty="0" smtClean="0">
                  <a:solidFill>
                    <a:srgbClr val="006600"/>
                  </a:solidFill>
                </a:rPr>
                <a:t>de cooperativas </a:t>
              </a:r>
              <a:r>
                <a:rPr lang="pt-BR" sz="1600" dirty="0">
                  <a:solidFill>
                    <a:srgbClr val="006600"/>
                  </a:solidFill>
                </a:rPr>
                <a:t>de </a:t>
              </a:r>
              <a:r>
                <a:rPr lang="pt-BR" sz="1600" dirty="0" smtClean="0">
                  <a:solidFill>
                    <a:srgbClr val="006600"/>
                  </a:solidFill>
                </a:rPr>
                <a:t>reciclagem;</a:t>
              </a:r>
            </a:p>
            <a:p>
              <a:pPr marL="360363" indent="-360363">
                <a:spcAft>
                  <a:spcPts val="6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Criar projetos </a:t>
              </a:r>
              <a:r>
                <a:rPr lang="pt-BR" sz="1600" dirty="0">
                  <a:solidFill>
                    <a:srgbClr val="006600"/>
                  </a:solidFill>
                </a:rPr>
                <a:t>de reciclagem, </a:t>
              </a:r>
              <a:r>
                <a:rPr lang="pt-BR" sz="1600" dirty="0" smtClean="0">
                  <a:solidFill>
                    <a:srgbClr val="006600"/>
                  </a:solidFill>
                </a:rPr>
                <a:t>com prazos </a:t>
              </a:r>
              <a:r>
                <a:rPr lang="pt-BR" sz="1600" dirty="0">
                  <a:solidFill>
                    <a:srgbClr val="006600"/>
                  </a:solidFill>
                </a:rPr>
                <a:t>de curta </a:t>
              </a:r>
              <a:r>
                <a:rPr lang="pt-BR" sz="1600" dirty="0" smtClean="0">
                  <a:solidFill>
                    <a:srgbClr val="006600"/>
                  </a:solidFill>
                </a:rPr>
                <a:t>duração (para redução </a:t>
              </a:r>
              <a:r>
                <a:rPr lang="pt-BR" sz="1600" dirty="0">
                  <a:solidFill>
                    <a:srgbClr val="006600"/>
                  </a:solidFill>
                </a:rPr>
                <a:t>de </a:t>
              </a:r>
              <a:r>
                <a:rPr lang="pt-BR" sz="1600" dirty="0" smtClean="0">
                  <a:solidFill>
                    <a:srgbClr val="006600"/>
                  </a:solidFill>
                </a:rPr>
                <a:t>custo), </a:t>
              </a:r>
              <a:r>
                <a:rPr lang="pt-BR" sz="1600" dirty="0">
                  <a:solidFill>
                    <a:srgbClr val="006600"/>
                  </a:solidFill>
                </a:rPr>
                <a:t>e longa </a:t>
              </a:r>
              <a:r>
                <a:rPr lang="pt-BR" sz="1600" dirty="0" smtClean="0">
                  <a:solidFill>
                    <a:srgbClr val="006600"/>
                  </a:solidFill>
                </a:rPr>
                <a:t>duração (para a </a:t>
              </a:r>
              <a:r>
                <a:rPr lang="pt-BR" sz="1600" dirty="0">
                  <a:solidFill>
                    <a:srgbClr val="006600"/>
                  </a:solidFill>
                </a:rPr>
                <a:t>redução </a:t>
              </a:r>
              <a:r>
                <a:rPr lang="pt-BR" sz="1600" dirty="0" smtClean="0">
                  <a:solidFill>
                    <a:srgbClr val="006600"/>
                  </a:solidFill>
                </a:rPr>
                <a:t>de </a:t>
              </a:r>
              <a:r>
                <a:rPr lang="pt-BR" sz="1600" dirty="0">
                  <a:solidFill>
                    <a:srgbClr val="006600"/>
                  </a:solidFill>
                </a:rPr>
                <a:t>resíduos </a:t>
              </a:r>
              <a:r>
                <a:rPr lang="pt-BR" sz="1600" dirty="0" smtClean="0">
                  <a:solidFill>
                    <a:srgbClr val="006600"/>
                  </a:solidFill>
                </a:rPr>
                <a:t>sólidos);</a:t>
              </a:r>
            </a:p>
            <a:p>
              <a:pPr marL="360363" indent="-360363">
                <a:spcAft>
                  <a:spcPts val="600"/>
                </a:spcAft>
              </a:pPr>
              <a:r>
                <a:rPr lang="pt-BR" sz="1600" dirty="0" smtClean="0">
                  <a:solidFill>
                    <a:srgbClr val="006600"/>
                  </a:solidFill>
                </a:rPr>
                <a:t>Priorizar o </a:t>
              </a:r>
              <a:r>
                <a:rPr lang="pt-BR" sz="1600" dirty="0">
                  <a:solidFill>
                    <a:srgbClr val="006600"/>
                  </a:solidFill>
                </a:rPr>
                <a:t>papel da Educação Ambiental.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7273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364936" y="1096682"/>
            <a:ext cx="8455535" cy="316094"/>
            <a:chOff x="327" y="3409231"/>
            <a:chExt cx="3921487" cy="1622273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18432" y="3488422"/>
              <a:ext cx="3824189" cy="13780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200" b="1" dirty="0" smtClean="0">
                  <a:solidFill>
                    <a:srgbClr val="006600"/>
                  </a:solidFill>
                </a:rPr>
                <a:t>Rios - Diagnóstico</a:t>
              </a:r>
              <a:endParaRPr lang="pt-BR" sz="2200" b="1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403974" y="1484784"/>
            <a:ext cx="8416498" cy="2808312"/>
            <a:chOff x="327" y="3409231"/>
            <a:chExt cx="3921487" cy="1622273"/>
          </a:xfrm>
        </p:grpSpPr>
        <p:sp>
          <p:nvSpPr>
            <p:cNvPr id="18" name="Retângulo de cantos arredondados 17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tângulo 18"/>
            <p:cNvSpPr/>
            <p:nvPr/>
          </p:nvSpPr>
          <p:spPr>
            <a:xfrm>
              <a:off x="72598" y="3409231"/>
              <a:ext cx="3763101" cy="16222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</a:pPr>
              <a:r>
                <a:rPr lang="pt-BR" dirty="0" smtClean="0">
                  <a:solidFill>
                    <a:srgbClr val="006600"/>
                  </a:solidFill>
                </a:rPr>
                <a:t>Descarte </a:t>
              </a:r>
              <a:r>
                <a:rPr lang="pt-BR" dirty="0">
                  <a:solidFill>
                    <a:srgbClr val="006600"/>
                  </a:solidFill>
                </a:rPr>
                <a:t>de resíduos nas margens, </a:t>
              </a:r>
              <a:r>
                <a:rPr lang="pt-BR" dirty="0" smtClean="0">
                  <a:solidFill>
                    <a:srgbClr val="006600"/>
                  </a:solidFill>
                </a:rPr>
                <a:t>impermeabilização </a:t>
              </a:r>
              <a:r>
                <a:rPr lang="pt-BR" dirty="0">
                  <a:solidFill>
                    <a:srgbClr val="006600"/>
                  </a:solidFill>
                </a:rPr>
                <a:t>do </a:t>
              </a:r>
              <a:r>
                <a:rPr lang="pt-BR" dirty="0" smtClean="0">
                  <a:solidFill>
                    <a:srgbClr val="006600"/>
                  </a:solidFill>
                </a:rPr>
                <a:t>solo</a:t>
              </a:r>
              <a:r>
                <a:rPr lang="pt-BR" dirty="0">
                  <a:solidFill>
                    <a:srgbClr val="006600"/>
                  </a:solidFill>
                </a:rPr>
                <a:t>, inundações na </a:t>
              </a:r>
              <a:r>
                <a:rPr lang="pt-BR" dirty="0" smtClean="0">
                  <a:solidFill>
                    <a:srgbClr val="006600"/>
                  </a:solidFill>
                </a:rPr>
                <a:t>cidade;</a:t>
              </a: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</a:pPr>
              <a:r>
                <a:rPr lang="pt-BR" dirty="0" smtClean="0">
                  <a:solidFill>
                    <a:srgbClr val="006600"/>
                  </a:solidFill>
                </a:rPr>
                <a:t>Os </a:t>
              </a:r>
              <a:r>
                <a:rPr lang="pt-BR" dirty="0">
                  <a:solidFill>
                    <a:srgbClr val="006600"/>
                  </a:solidFill>
                </a:rPr>
                <a:t>rios </a:t>
              </a:r>
              <a:r>
                <a:rPr lang="pt-BR" dirty="0" err="1" smtClean="0">
                  <a:solidFill>
                    <a:srgbClr val="006600"/>
                  </a:solidFill>
                </a:rPr>
                <a:t>Piabanha</a:t>
              </a:r>
              <a:r>
                <a:rPr lang="pt-BR" dirty="0" smtClean="0">
                  <a:solidFill>
                    <a:srgbClr val="006600"/>
                  </a:solidFill>
                </a:rPr>
                <a:t> e </a:t>
              </a:r>
              <a:r>
                <a:rPr lang="pt-BR" dirty="0" err="1">
                  <a:solidFill>
                    <a:srgbClr val="006600"/>
                  </a:solidFill>
                </a:rPr>
                <a:t>Palatinato</a:t>
              </a:r>
              <a:r>
                <a:rPr lang="pt-BR" dirty="0">
                  <a:solidFill>
                    <a:srgbClr val="006600"/>
                  </a:solidFill>
                </a:rPr>
                <a:t> têm os </a:t>
              </a:r>
              <a:r>
                <a:rPr lang="pt-BR" dirty="0" smtClean="0">
                  <a:solidFill>
                    <a:srgbClr val="006600"/>
                  </a:solidFill>
                </a:rPr>
                <a:t>entornos </a:t>
              </a:r>
              <a:r>
                <a:rPr lang="pt-BR" dirty="0">
                  <a:solidFill>
                    <a:srgbClr val="006600"/>
                  </a:solidFill>
                </a:rPr>
                <a:t>mais permeabilizados para a água da </a:t>
              </a:r>
              <a:r>
                <a:rPr lang="pt-BR" dirty="0" smtClean="0">
                  <a:solidFill>
                    <a:srgbClr val="006600"/>
                  </a:solidFill>
                </a:rPr>
                <a:t>chuva;</a:t>
              </a: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</a:pPr>
              <a:r>
                <a:rPr lang="pt-BR" dirty="0" smtClean="0">
                  <a:solidFill>
                    <a:srgbClr val="006600"/>
                  </a:solidFill>
                </a:rPr>
                <a:t>O rio Quitandinha está impermeabilizado, </a:t>
              </a:r>
              <a:r>
                <a:rPr lang="pt-BR" dirty="0">
                  <a:solidFill>
                    <a:srgbClr val="006600"/>
                  </a:solidFill>
                </a:rPr>
                <a:t>por causa da Rua Coronel </a:t>
              </a:r>
              <a:r>
                <a:rPr lang="pt-BR" dirty="0" smtClean="0">
                  <a:solidFill>
                    <a:srgbClr val="006600"/>
                  </a:solidFill>
                </a:rPr>
                <a:t>Veiga;</a:t>
              </a:r>
              <a:endParaRPr lang="pt-BR" dirty="0">
                <a:solidFill>
                  <a:srgbClr val="006600"/>
                </a:solidFill>
              </a:endParaRP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</a:pPr>
              <a:r>
                <a:rPr lang="pt-BR" dirty="0">
                  <a:solidFill>
                    <a:srgbClr val="006600"/>
                  </a:solidFill>
                </a:rPr>
                <a:t>Os bairros por onde passam o </a:t>
              </a:r>
              <a:r>
                <a:rPr lang="pt-BR" dirty="0" err="1">
                  <a:solidFill>
                    <a:srgbClr val="006600"/>
                  </a:solidFill>
                </a:rPr>
                <a:t>Piabanha</a:t>
              </a:r>
              <a:r>
                <a:rPr lang="pt-BR" dirty="0">
                  <a:solidFill>
                    <a:srgbClr val="006600"/>
                  </a:solidFill>
                </a:rPr>
                <a:t> e o </a:t>
              </a:r>
              <a:r>
                <a:rPr lang="pt-BR" dirty="0" err="1">
                  <a:solidFill>
                    <a:srgbClr val="006600"/>
                  </a:solidFill>
                </a:rPr>
                <a:t>Palatinato</a:t>
              </a:r>
              <a:r>
                <a:rPr lang="pt-BR" dirty="0">
                  <a:solidFill>
                    <a:srgbClr val="006600"/>
                  </a:solidFill>
                </a:rPr>
                <a:t> não sofrem com inundações em dias de </a:t>
              </a:r>
              <a:r>
                <a:rPr lang="pt-BR" dirty="0" smtClean="0">
                  <a:solidFill>
                    <a:srgbClr val="006600"/>
                  </a:solidFill>
                </a:rPr>
                <a:t>chuva;</a:t>
              </a: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</a:pPr>
              <a:r>
                <a:rPr lang="pt-BR" dirty="0" smtClean="0">
                  <a:solidFill>
                    <a:srgbClr val="006600"/>
                  </a:solidFill>
                </a:rPr>
                <a:t>Os bairros do Quitandinha sim.</a:t>
              </a:r>
              <a:endParaRPr lang="pt-BR" dirty="0">
                <a:solidFill>
                  <a:srgbClr val="006600"/>
                </a:solidFill>
              </a:endParaRPr>
            </a:p>
          </p:txBody>
        </p:sp>
      </p:grpSp>
      <p:sp>
        <p:nvSpPr>
          <p:cNvPr id="26" name="Título 1"/>
          <p:cNvSpPr txBox="1">
            <a:spLocks/>
          </p:cNvSpPr>
          <p:nvPr/>
        </p:nvSpPr>
        <p:spPr>
          <a:xfrm>
            <a:off x="403974" y="173153"/>
            <a:ext cx="8416497" cy="653815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GT05 – Meio Ambiente</a:t>
            </a:r>
            <a:endParaRPr lang="pt-BR" sz="3200" dirty="0">
              <a:solidFill>
                <a:srgbClr val="CC6600"/>
              </a:solidFill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369694" y="4437112"/>
            <a:ext cx="8450778" cy="316094"/>
            <a:chOff x="327" y="3409231"/>
            <a:chExt cx="3921487" cy="1622273"/>
          </a:xfrm>
        </p:grpSpPr>
        <p:sp>
          <p:nvSpPr>
            <p:cNvPr id="10" name="Retângulo de cantos arredondados 9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 13"/>
            <p:cNvSpPr/>
            <p:nvPr/>
          </p:nvSpPr>
          <p:spPr>
            <a:xfrm>
              <a:off x="16234" y="3488422"/>
              <a:ext cx="3826386" cy="13780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200" b="1" dirty="0" smtClean="0">
                  <a:solidFill>
                    <a:srgbClr val="006600"/>
                  </a:solidFill>
                </a:rPr>
                <a:t>Rios - Propostas</a:t>
              </a:r>
              <a:endParaRPr lang="pt-BR" sz="2200" b="1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364936" y="4869160"/>
            <a:ext cx="8527544" cy="1778144"/>
            <a:chOff x="327" y="3409231"/>
            <a:chExt cx="3921487" cy="1622273"/>
          </a:xfrm>
        </p:grpSpPr>
        <p:sp>
          <p:nvSpPr>
            <p:cNvPr id="16" name="Retângulo de cantos arredondados 15"/>
            <p:cNvSpPr/>
            <p:nvPr/>
          </p:nvSpPr>
          <p:spPr>
            <a:xfrm>
              <a:off x="327" y="3409231"/>
              <a:ext cx="3921487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tângulo 19"/>
            <p:cNvSpPr/>
            <p:nvPr/>
          </p:nvSpPr>
          <p:spPr>
            <a:xfrm>
              <a:off x="72598" y="3464556"/>
              <a:ext cx="3763101" cy="1489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dirty="0">
                  <a:solidFill>
                    <a:srgbClr val="006600"/>
                  </a:solidFill>
                </a:rPr>
                <a:t>Evitar o descarte nas margens dos </a:t>
              </a:r>
              <a:r>
                <a:rPr lang="pt-BR" dirty="0" smtClean="0">
                  <a:solidFill>
                    <a:srgbClr val="006600"/>
                  </a:solidFill>
                </a:rPr>
                <a:t>rios;</a:t>
              </a: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dirty="0" smtClean="0">
                  <a:solidFill>
                    <a:srgbClr val="006600"/>
                  </a:solidFill>
                </a:rPr>
                <a:t>Criar áreas </a:t>
              </a:r>
              <a:r>
                <a:rPr lang="pt-BR" dirty="0">
                  <a:solidFill>
                    <a:srgbClr val="006600"/>
                  </a:solidFill>
                </a:rPr>
                <a:t>de lazer nas margens dos </a:t>
              </a:r>
              <a:r>
                <a:rPr lang="pt-BR" dirty="0" smtClean="0">
                  <a:solidFill>
                    <a:srgbClr val="006600"/>
                  </a:solidFill>
                </a:rPr>
                <a:t>rios;</a:t>
              </a: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dirty="0" smtClean="0">
                  <a:solidFill>
                    <a:srgbClr val="006600"/>
                  </a:solidFill>
                </a:rPr>
                <a:t>Sensibilizar a </a:t>
              </a:r>
              <a:r>
                <a:rPr lang="pt-BR" dirty="0">
                  <a:solidFill>
                    <a:srgbClr val="006600"/>
                  </a:solidFill>
                </a:rPr>
                <a:t>população sobre a importância </a:t>
              </a:r>
              <a:r>
                <a:rPr lang="pt-BR" dirty="0" smtClean="0">
                  <a:solidFill>
                    <a:srgbClr val="006600"/>
                  </a:solidFill>
                </a:rPr>
                <a:t>dos rios </a:t>
              </a:r>
              <a:r>
                <a:rPr lang="pt-BR" dirty="0">
                  <a:solidFill>
                    <a:srgbClr val="006600"/>
                  </a:solidFill>
                </a:rPr>
                <a:t>para a qualidade de </a:t>
              </a:r>
              <a:r>
                <a:rPr lang="pt-BR" dirty="0" smtClean="0">
                  <a:solidFill>
                    <a:srgbClr val="006600"/>
                  </a:solidFill>
                </a:rPr>
                <a:t>vida;</a:t>
              </a:r>
            </a:p>
            <a:p>
              <a:pPr marL="360363" indent="-360363" defTabSz="12446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t-BR" dirty="0" smtClean="0">
                  <a:solidFill>
                    <a:srgbClr val="006600"/>
                  </a:solidFill>
                </a:rPr>
                <a:t>Buscar formas </a:t>
              </a:r>
              <a:r>
                <a:rPr lang="pt-BR" dirty="0">
                  <a:solidFill>
                    <a:srgbClr val="006600"/>
                  </a:solidFill>
                </a:rPr>
                <a:t>alternativas de permeabilização da água da chuva para evitar </a:t>
              </a:r>
              <a:r>
                <a:rPr lang="pt-BR" dirty="0" smtClean="0">
                  <a:solidFill>
                    <a:srgbClr val="006600"/>
                  </a:solidFill>
                </a:rPr>
                <a:t>inundações;</a:t>
              </a:r>
              <a:endParaRPr lang="pt-BR" dirty="0">
                <a:solidFill>
                  <a:srgbClr val="00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65509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457200" y="320040"/>
            <a:ext cx="8219256" cy="804704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Próximos Passos</a:t>
            </a:r>
            <a:endParaRPr lang="pt-BR" sz="3200" dirty="0">
              <a:solidFill>
                <a:srgbClr val="CC6600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457200" y="1340769"/>
            <a:ext cx="4251962" cy="1296144"/>
            <a:chOff x="327" y="1705844"/>
            <a:chExt cx="3904885" cy="1622273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327" y="1705844"/>
              <a:ext cx="3904885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tângulo 5"/>
            <p:cNvSpPr/>
            <p:nvPr/>
          </p:nvSpPr>
          <p:spPr>
            <a:xfrm>
              <a:off x="79520" y="1785037"/>
              <a:ext cx="3746499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solidFill>
                    <a:srgbClr val="003300"/>
                  </a:solidFill>
                </a:rPr>
                <a:t>Iniciativas e Projetos Estratégicos</a:t>
              </a:r>
              <a:endParaRPr lang="pt-BR" sz="2800" b="1" kern="1200" dirty="0">
                <a:solidFill>
                  <a:srgbClr val="003300"/>
                </a:solidFill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4788024" y="1340769"/>
            <a:ext cx="3888430" cy="1296144"/>
            <a:chOff x="327" y="1705844"/>
            <a:chExt cx="3904885" cy="1622273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327" y="1705844"/>
              <a:ext cx="3904885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79520" y="1785037"/>
              <a:ext cx="3746499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>
                  <a:solidFill>
                    <a:srgbClr val="003300"/>
                  </a:solidFill>
                </a:rPr>
                <a:t>Julho-Setembro/2019</a:t>
              </a: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457200" y="2780929"/>
            <a:ext cx="4251963" cy="1224136"/>
            <a:chOff x="326" y="1705844"/>
            <a:chExt cx="4167446" cy="1622273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326" y="1705844"/>
              <a:ext cx="4167445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79519" y="1785037"/>
              <a:ext cx="4088253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>
                  <a:solidFill>
                    <a:srgbClr val="006600"/>
                  </a:solidFill>
                </a:rPr>
                <a:t>Contextualização no Espaço e Tempo</a:t>
              </a: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4788022" y="2780929"/>
            <a:ext cx="3888433" cy="1224136"/>
            <a:chOff x="327" y="1705844"/>
            <a:chExt cx="3904885" cy="1622273"/>
          </a:xfrm>
        </p:grpSpPr>
        <p:sp>
          <p:nvSpPr>
            <p:cNvPr id="15" name="Retângulo de cantos arredondados 14"/>
            <p:cNvSpPr/>
            <p:nvPr/>
          </p:nvSpPr>
          <p:spPr>
            <a:xfrm>
              <a:off x="327" y="1705844"/>
              <a:ext cx="3904885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tângulo 15"/>
            <p:cNvSpPr/>
            <p:nvPr/>
          </p:nvSpPr>
          <p:spPr>
            <a:xfrm>
              <a:off x="79520" y="1785037"/>
              <a:ext cx="3746499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>
                  <a:solidFill>
                    <a:srgbClr val="006600"/>
                  </a:solidFill>
                </a:rPr>
                <a:t>Outubro-Novembro/2019</a:t>
              </a: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464725" y="4221088"/>
            <a:ext cx="4244437" cy="2088232"/>
            <a:chOff x="327" y="1705844"/>
            <a:chExt cx="3904885" cy="1622273"/>
          </a:xfrm>
        </p:grpSpPr>
        <p:sp>
          <p:nvSpPr>
            <p:cNvPr id="18" name="Retângulo de cantos arredondados 17"/>
            <p:cNvSpPr/>
            <p:nvPr/>
          </p:nvSpPr>
          <p:spPr>
            <a:xfrm>
              <a:off x="327" y="1705844"/>
              <a:ext cx="3904885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tângulo 18"/>
            <p:cNvSpPr/>
            <p:nvPr/>
          </p:nvSpPr>
          <p:spPr>
            <a:xfrm>
              <a:off x="79520" y="1785037"/>
              <a:ext cx="3746499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>
                  <a:solidFill>
                    <a:srgbClr val="006600"/>
                  </a:solidFill>
                </a:rPr>
                <a:t>Redação </a:t>
              </a:r>
              <a:r>
                <a:rPr lang="pt-BR" sz="2800" b="1" dirty="0" smtClean="0">
                  <a:solidFill>
                    <a:srgbClr val="006600"/>
                  </a:solidFill>
                </a:rPr>
                <a:t>Final/Apresentação ao Público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 smtClean="0">
                  <a:solidFill>
                    <a:srgbClr val="006600"/>
                  </a:solidFill>
                </a:rPr>
                <a:t> </a:t>
              </a:r>
              <a:r>
                <a:rPr lang="pt-BR" sz="3200" b="1" dirty="0" smtClean="0">
                  <a:solidFill>
                    <a:srgbClr val="006600"/>
                  </a:solidFill>
                </a:rPr>
                <a:t>e aos candidatos!</a:t>
              </a:r>
              <a:endParaRPr lang="pt-BR" sz="3200" b="1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4852130" y="4221088"/>
            <a:ext cx="3824326" cy="2088232"/>
            <a:chOff x="-73198" y="1705844"/>
            <a:chExt cx="3904885" cy="1622273"/>
          </a:xfrm>
        </p:grpSpPr>
        <p:sp>
          <p:nvSpPr>
            <p:cNvPr id="21" name="Retângulo de cantos arredondados 20"/>
            <p:cNvSpPr/>
            <p:nvPr/>
          </p:nvSpPr>
          <p:spPr>
            <a:xfrm>
              <a:off x="-73198" y="1705844"/>
              <a:ext cx="3904885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tângulo 21"/>
            <p:cNvSpPr/>
            <p:nvPr/>
          </p:nvSpPr>
          <p:spPr>
            <a:xfrm>
              <a:off x="79520" y="1785037"/>
              <a:ext cx="3746499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>
                  <a:solidFill>
                    <a:srgbClr val="006600"/>
                  </a:solidFill>
                </a:rPr>
                <a:t>Dezembro/2019-Março/2020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9212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457200" y="320040"/>
            <a:ext cx="8219256" cy="804704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Próximos Passos</a:t>
            </a:r>
            <a:endParaRPr lang="pt-BR" sz="3200" dirty="0">
              <a:solidFill>
                <a:srgbClr val="CC6600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457200" y="1340769"/>
            <a:ext cx="4251962" cy="1296144"/>
            <a:chOff x="327" y="1705844"/>
            <a:chExt cx="3904885" cy="1622273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327" y="1705844"/>
              <a:ext cx="3904885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tângulo 5"/>
            <p:cNvSpPr/>
            <p:nvPr/>
          </p:nvSpPr>
          <p:spPr>
            <a:xfrm>
              <a:off x="79520" y="1785037"/>
              <a:ext cx="3746499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solidFill>
                    <a:srgbClr val="003300"/>
                  </a:solidFill>
                </a:rPr>
                <a:t>Iniciativas e Projetos Estratégicos</a:t>
              </a:r>
              <a:endParaRPr lang="pt-BR" sz="2800" b="1" kern="1200" dirty="0">
                <a:solidFill>
                  <a:srgbClr val="003300"/>
                </a:solidFill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4788024" y="1340769"/>
            <a:ext cx="3888430" cy="1296144"/>
            <a:chOff x="327" y="1705844"/>
            <a:chExt cx="3904885" cy="1622273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327" y="1705844"/>
              <a:ext cx="3904885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79520" y="1785037"/>
              <a:ext cx="3746499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>
                  <a:solidFill>
                    <a:srgbClr val="003300"/>
                  </a:solidFill>
                </a:rPr>
                <a:t>Julho-Setembro/2019</a:t>
              </a: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457200" y="2780929"/>
            <a:ext cx="4251963" cy="1224136"/>
            <a:chOff x="326" y="1705844"/>
            <a:chExt cx="4167446" cy="1622273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326" y="1705844"/>
              <a:ext cx="4167445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79519" y="1785037"/>
              <a:ext cx="4088253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>
                  <a:solidFill>
                    <a:srgbClr val="006600"/>
                  </a:solidFill>
                </a:rPr>
                <a:t>Contextualização no Espaço e Tempo</a:t>
              </a: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4788022" y="2780929"/>
            <a:ext cx="3888433" cy="1224136"/>
            <a:chOff x="327" y="1705844"/>
            <a:chExt cx="3904885" cy="1622273"/>
          </a:xfrm>
        </p:grpSpPr>
        <p:sp>
          <p:nvSpPr>
            <p:cNvPr id="15" name="Retângulo de cantos arredondados 14"/>
            <p:cNvSpPr/>
            <p:nvPr/>
          </p:nvSpPr>
          <p:spPr>
            <a:xfrm>
              <a:off x="327" y="1705844"/>
              <a:ext cx="3904885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tângulo 15"/>
            <p:cNvSpPr/>
            <p:nvPr/>
          </p:nvSpPr>
          <p:spPr>
            <a:xfrm>
              <a:off x="79520" y="1785037"/>
              <a:ext cx="3746499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>
                  <a:solidFill>
                    <a:srgbClr val="006600"/>
                  </a:solidFill>
                </a:rPr>
                <a:t>Outubro-Novembro/2019</a:t>
              </a: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464725" y="4221088"/>
            <a:ext cx="4244437" cy="2088232"/>
            <a:chOff x="327" y="1705844"/>
            <a:chExt cx="3904885" cy="1622273"/>
          </a:xfrm>
        </p:grpSpPr>
        <p:sp>
          <p:nvSpPr>
            <p:cNvPr id="18" name="Retângulo de cantos arredondados 17"/>
            <p:cNvSpPr/>
            <p:nvPr/>
          </p:nvSpPr>
          <p:spPr>
            <a:xfrm>
              <a:off x="327" y="1705844"/>
              <a:ext cx="3904885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tângulo 18"/>
            <p:cNvSpPr/>
            <p:nvPr/>
          </p:nvSpPr>
          <p:spPr>
            <a:xfrm>
              <a:off x="79520" y="1785037"/>
              <a:ext cx="3746499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>
                  <a:solidFill>
                    <a:srgbClr val="006600"/>
                  </a:solidFill>
                </a:rPr>
                <a:t>Redação </a:t>
              </a:r>
              <a:r>
                <a:rPr lang="pt-BR" sz="2800" b="1" dirty="0" smtClean="0">
                  <a:solidFill>
                    <a:srgbClr val="006600"/>
                  </a:solidFill>
                </a:rPr>
                <a:t>Final/Apresentação ao Público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 smtClean="0">
                  <a:solidFill>
                    <a:srgbClr val="006600"/>
                  </a:solidFill>
                </a:rPr>
                <a:t> </a:t>
              </a:r>
              <a:r>
                <a:rPr lang="pt-BR" sz="3200" b="1" dirty="0" smtClean="0">
                  <a:solidFill>
                    <a:srgbClr val="FF0000"/>
                  </a:solidFill>
                </a:rPr>
                <a:t>e aos candidatos!</a:t>
              </a:r>
              <a:endParaRPr lang="pt-BR" sz="3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4852130" y="4221088"/>
            <a:ext cx="3824326" cy="2088232"/>
            <a:chOff x="-73198" y="1705844"/>
            <a:chExt cx="3904885" cy="1622273"/>
          </a:xfrm>
        </p:grpSpPr>
        <p:sp>
          <p:nvSpPr>
            <p:cNvPr id="21" name="Retângulo de cantos arredondados 20"/>
            <p:cNvSpPr/>
            <p:nvPr/>
          </p:nvSpPr>
          <p:spPr>
            <a:xfrm>
              <a:off x="-73198" y="1705844"/>
              <a:ext cx="3904885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tângulo 21"/>
            <p:cNvSpPr/>
            <p:nvPr/>
          </p:nvSpPr>
          <p:spPr>
            <a:xfrm>
              <a:off x="79520" y="1785037"/>
              <a:ext cx="3746499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>
                  <a:solidFill>
                    <a:srgbClr val="006600"/>
                  </a:solidFill>
                </a:rPr>
                <a:t>Dezembro/2019-Março/2020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80177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457200" y="320040"/>
            <a:ext cx="8219256" cy="804704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Oportunidade para Apoiar o IPGPar</a:t>
            </a:r>
            <a:endParaRPr lang="pt-BR" sz="3200" dirty="0">
              <a:solidFill>
                <a:srgbClr val="CC6600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451747" y="1356040"/>
            <a:ext cx="8219256" cy="1825719"/>
            <a:chOff x="327" y="1705844"/>
            <a:chExt cx="3904885" cy="1622273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327" y="1705844"/>
              <a:ext cx="3904885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tângulo 5"/>
            <p:cNvSpPr/>
            <p:nvPr/>
          </p:nvSpPr>
          <p:spPr>
            <a:xfrm>
              <a:off x="79520" y="1785037"/>
              <a:ext cx="3746499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 dirty="0" smtClean="0">
                  <a:solidFill>
                    <a:srgbClr val="006600"/>
                  </a:solidFill>
                </a:rPr>
                <a:t>Estamos circulando uma breve proposta para que indivíduos, empresas e outras entidades se tornem mantenedores </a:t>
              </a:r>
              <a:r>
                <a:rPr lang="pt-BR" sz="2400" b="1" dirty="0" smtClean="0">
                  <a:solidFill>
                    <a:srgbClr val="006600"/>
                  </a:solidFill>
                </a:rPr>
                <a:t>do</a:t>
              </a:r>
              <a:r>
                <a:rPr lang="pt-BR" sz="2400" b="1" kern="1200" dirty="0" smtClean="0">
                  <a:solidFill>
                    <a:srgbClr val="006600"/>
                  </a:solidFill>
                </a:rPr>
                <a:t> IPGPar, através de um apoio financeiro mensal ou fixo.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b="1" kern="1200" dirty="0" smtClean="0">
                  <a:solidFill>
                    <a:srgbClr val="006600"/>
                  </a:solidFill>
                </a:rPr>
                <a:t>(Com reconhecimento no site, redes, e outras formas de contrapartida)</a:t>
              </a:r>
              <a:endParaRPr lang="pt-BR" b="1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457200" y="3413055"/>
            <a:ext cx="8219256" cy="1224136"/>
            <a:chOff x="327" y="1705844"/>
            <a:chExt cx="3904885" cy="1622273"/>
          </a:xfrm>
        </p:grpSpPr>
        <p:sp>
          <p:nvSpPr>
            <p:cNvPr id="24" name="Retângulo de cantos arredondados 23"/>
            <p:cNvSpPr/>
            <p:nvPr/>
          </p:nvSpPr>
          <p:spPr>
            <a:xfrm>
              <a:off x="327" y="1705844"/>
              <a:ext cx="3904885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tângulo 24"/>
            <p:cNvSpPr/>
            <p:nvPr/>
          </p:nvSpPr>
          <p:spPr>
            <a:xfrm>
              <a:off x="79520" y="1785037"/>
              <a:ext cx="3746499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 dirty="0" smtClean="0">
                  <a:solidFill>
                    <a:srgbClr val="006600"/>
                  </a:solidFill>
                </a:rPr>
                <a:t>Convidamos todos a se juntarem ao IPGPar neste Projeto de Planejamento Estratégico para Petrópolis, em suas outras ações...</a:t>
              </a:r>
              <a:endParaRPr lang="pt-BR" sz="2400" b="1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451747" y="4868487"/>
            <a:ext cx="8219256" cy="1584176"/>
            <a:chOff x="327" y="1705844"/>
            <a:chExt cx="3904885" cy="1622273"/>
          </a:xfrm>
        </p:grpSpPr>
        <p:sp>
          <p:nvSpPr>
            <p:cNvPr id="27" name="Retângulo de cantos arredondados 26"/>
            <p:cNvSpPr/>
            <p:nvPr/>
          </p:nvSpPr>
          <p:spPr>
            <a:xfrm>
              <a:off x="327" y="1705844"/>
              <a:ext cx="3904885" cy="1622273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tângulo 27"/>
            <p:cNvSpPr/>
            <p:nvPr/>
          </p:nvSpPr>
          <p:spPr>
            <a:xfrm>
              <a:off x="79520" y="1785038"/>
              <a:ext cx="3746499" cy="14638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 dirty="0" smtClean="0">
                  <a:solidFill>
                    <a:srgbClr val="006600"/>
                  </a:solidFill>
                </a:rPr>
                <a:t>...e ajudar a construir um município com um ambiente de mai</a:t>
              </a:r>
              <a:r>
                <a:rPr lang="pt-BR" sz="2400" b="1" dirty="0" smtClean="0">
                  <a:solidFill>
                    <a:srgbClr val="006600"/>
                  </a:solidFill>
                </a:rPr>
                <a:t>s oportunidades de negócios e mais qualidade de vida para todos!</a:t>
              </a:r>
              <a:endParaRPr lang="pt-BR" sz="2400" b="1" kern="1200" dirty="0">
                <a:solidFill>
                  <a:srgbClr val="00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29211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93964" y="2332087"/>
            <a:ext cx="8219256" cy="1453448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dirty="0" smtClean="0">
                <a:solidFill>
                  <a:srgbClr val="009900"/>
                </a:solidFill>
              </a:rPr>
              <a:t>Plano Estratégico de Petrópolis</a:t>
            </a:r>
          </a:p>
          <a:p>
            <a:pPr algn="ctr"/>
            <a:r>
              <a:rPr lang="pt-BR" sz="3600" dirty="0" smtClean="0">
                <a:solidFill>
                  <a:srgbClr val="009900"/>
                </a:solidFill>
              </a:rPr>
              <a:t>2020 a 2040</a:t>
            </a:r>
            <a:endParaRPr lang="pt-BR" sz="3600" dirty="0">
              <a:solidFill>
                <a:srgbClr val="009900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76672"/>
            <a:ext cx="2599489" cy="13681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671899" y="4541921"/>
            <a:ext cx="2484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</a:rPr>
              <a:t>www.ipgpar.org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09882" y="5286980"/>
            <a:ext cx="2934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</a:rPr>
              <a:t>ipgpar@gmail.com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15046" y="5949280"/>
            <a:ext cx="7998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FF0000"/>
                </a:solidFill>
              </a:rPr>
              <a:t>www.facebook.com/pg/institutoprogestaoparticipativa/</a:t>
            </a:r>
          </a:p>
        </p:txBody>
      </p:sp>
      <p:sp>
        <p:nvSpPr>
          <p:cNvPr id="8" name="AutoShape 2" descr="Image result for facebook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5877272"/>
            <a:ext cx="591518" cy="59151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0425" y="5229200"/>
            <a:ext cx="560895" cy="560895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5"/>
          <a:srcRect l="16939" t="26415" r="15305" b="27359"/>
          <a:stretch/>
        </p:blipFill>
        <p:spPr>
          <a:xfrm>
            <a:off x="2675304" y="4437112"/>
            <a:ext cx="927160" cy="64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991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7"/>
          <p:cNvSpPr txBox="1">
            <a:spLocks/>
          </p:cNvSpPr>
          <p:nvPr/>
        </p:nvSpPr>
        <p:spPr>
          <a:xfrm>
            <a:off x="500034" y="332656"/>
            <a:ext cx="8320438" cy="792088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sz="3600" spc="-100" dirty="0" smtClean="0">
                <a:solidFill>
                  <a:srgbClr val="CC6600"/>
                </a:solidFill>
                <a:latin typeface="+mj-lt"/>
                <a:ea typeface="+mj-ea"/>
                <a:cs typeface="+mj-cs"/>
              </a:rPr>
              <a:t>Por que um planejamento estratégico?</a:t>
            </a:r>
            <a:endParaRPr lang="pt-BR" sz="2000" spc="-100" dirty="0">
              <a:solidFill>
                <a:srgbClr val="CC66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500034" y="1412776"/>
            <a:ext cx="8320438" cy="5218900"/>
          </a:xfrm>
          <a:prstGeom prst="rect">
            <a:avLst/>
          </a:prstGeom>
        </p:spPr>
        <p:txBody>
          <a:bodyPr vert="horz" lIns="45720" tIns="0" rIns="45720" bIns="0" anchor="ctr">
            <a:normAutofit fontScale="77500" lnSpcReduction="20000"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>
              <a:spcBef>
                <a:spcPts val="1200"/>
              </a:spcBef>
            </a:pPr>
            <a:r>
              <a:rPr lang="pt-BR" dirty="0" smtClean="0">
                <a:solidFill>
                  <a:srgbClr val="006600"/>
                </a:solidFill>
              </a:rPr>
              <a:t>Impactos da Globalização;</a:t>
            </a:r>
          </a:p>
          <a:p>
            <a:pPr algn="l">
              <a:spcBef>
                <a:spcPts val="1200"/>
              </a:spcBef>
            </a:pPr>
            <a:r>
              <a:rPr lang="pt-BR" b="1" dirty="0" smtClean="0">
                <a:solidFill>
                  <a:srgbClr val="003300"/>
                </a:solidFill>
              </a:rPr>
              <a:t>Novas tecnologias de informação e comunicação</a:t>
            </a:r>
            <a:r>
              <a:rPr lang="pt-BR" dirty="0" smtClean="0">
                <a:solidFill>
                  <a:srgbClr val="006600"/>
                </a:solidFill>
              </a:rPr>
              <a:t>;</a:t>
            </a:r>
          </a:p>
          <a:p>
            <a:pPr algn="l">
              <a:spcBef>
                <a:spcPts val="1200"/>
              </a:spcBef>
            </a:pPr>
            <a:r>
              <a:rPr lang="pt-BR" b="1" dirty="0" smtClean="0">
                <a:solidFill>
                  <a:srgbClr val="003300"/>
                </a:solidFill>
              </a:rPr>
              <a:t>Novos valores da sociedade</a:t>
            </a:r>
            <a:r>
              <a:rPr lang="pt-BR" dirty="0" smtClean="0">
                <a:solidFill>
                  <a:srgbClr val="003300"/>
                </a:solidFill>
              </a:rPr>
              <a:t>;</a:t>
            </a:r>
          </a:p>
          <a:p>
            <a:pPr algn="l">
              <a:spcBef>
                <a:spcPts val="1200"/>
              </a:spcBef>
            </a:pPr>
            <a:r>
              <a:rPr lang="pt-BR" dirty="0" smtClean="0">
                <a:solidFill>
                  <a:srgbClr val="006600"/>
                </a:solidFill>
              </a:rPr>
              <a:t>Envelhecimento da população;</a:t>
            </a:r>
          </a:p>
          <a:p>
            <a:pPr algn="l">
              <a:spcBef>
                <a:spcPts val="1200"/>
              </a:spcBef>
            </a:pPr>
            <a:r>
              <a:rPr lang="pt-BR" b="1" dirty="0" smtClean="0">
                <a:solidFill>
                  <a:srgbClr val="003300"/>
                </a:solidFill>
              </a:rPr>
              <a:t>Necessidade de sustentabilidade ambiental, energética e alimentar</a:t>
            </a:r>
            <a:r>
              <a:rPr lang="pt-BR" dirty="0" smtClean="0">
                <a:solidFill>
                  <a:srgbClr val="006600"/>
                </a:solidFill>
              </a:rPr>
              <a:t>;</a:t>
            </a:r>
          </a:p>
          <a:p>
            <a:pPr algn="l">
              <a:spcBef>
                <a:spcPts val="1200"/>
              </a:spcBef>
            </a:pPr>
            <a:r>
              <a:rPr lang="pt-BR" b="1" dirty="0" smtClean="0">
                <a:solidFill>
                  <a:srgbClr val="003300"/>
                </a:solidFill>
              </a:rPr>
              <a:t>Quebra do paradigma da Mobilidade Urbana</a:t>
            </a:r>
            <a:r>
              <a:rPr lang="pt-BR" dirty="0" smtClean="0">
                <a:solidFill>
                  <a:srgbClr val="006600"/>
                </a:solidFill>
              </a:rPr>
              <a:t>;</a:t>
            </a:r>
          </a:p>
          <a:p>
            <a:pPr algn="l">
              <a:spcBef>
                <a:spcPts val="1200"/>
              </a:spcBef>
            </a:pPr>
            <a:r>
              <a:rPr lang="pt-BR" dirty="0" smtClean="0">
                <a:solidFill>
                  <a:srgbClr val="006600"/>
                </a:solidFill>
              </a:rPr>
              <a:t>Questões de Segurança Pública;</a:t>
            </a:r>
          </a:p>
          <a:p>
            <a:pPr algn="l">
              <a:spcBef>
                <a:spcPts val="1200"/>
              </a:spcBef>
            </a:pPr>
            <a:r>
              <a:rPr lang="pt-BR" dirty="0" smtClean="0">
                <a:solidFill>
                  <a:srgbClr val="006600"/>
                </a:solidFill>
              </a:rPr>
              <a:t>Mudanças no perfil econômico de base do município;</a:t>
            </a:r>
            <a:endParaRPr lang="pt-BR" dirty="0">
              <a:solidFill>
                <a:srgbClr val="006600"/>
              </a:solidFill>
            </a:endParaRPr>
          </a:p>
          <a:p>
            <a:pPr algn="l">
              <a:spcBef>
                <a:spcPts val="1200"/>
              </a:spcBef>
            </a:pPr>
            <a:r>
              <a:rPr lang="pt-BR" dirty="0">
                <a:solidFill>
                  <a:srgbClr val="006600"/>
                </a:solidFill>
              </a:rPr>
              <a:t>Mudanças no </a:t>
            </a:r>
            <a:r>
              <a:rPr lang="pt-BR" dirty="0" smtClean="0">
                <a:solidFill>
                  <a:srgbClr val="006600"/>
                </a:solidFill>
              </a:rPr>
              <a:t>perfil dos empregos e formas de trabalho;</a:t>
            </a:r>
            <a:endParaRPr lang="pt-BR" dirty="0">
              <a:solidFill>
                <a:srgbClr val="006600"/>
              </a:solidFill>
            </a:endParaRPr>
          </a:p>
          <a:p>
            <a:pPr algn="l">
              <a:spcBef>
                <a:spcPts val="1200"/>
              </a:spcBef>
            </a:pPr>
            <a:r>
              <a:rPr lang="pt-BR" dirty="0" smtClean="0">
                <a:solidFill>
                  <a:srgbClr val="006600"/>
                </a:solidFill>
              </a:rPr>
              <a:t>Maior demanda </a:t>
            </a:r>
            <a:r>
              <a:rPr lang="pt-BR" dirty="0">
                <a:solidFill>
                  <a:srgbClr val="006600"/>
                </a:solidFill>
              </a:rPr>
              <a:t>por </a:t>
            </a:r>
            <a:r>
              <a:rPr lang="pt-BR" dirty="0" smtClean="0">
                <a:solidFill>
                  <a:srgbClr val="006600"/>
                </a:solidFill>
              </a:rPr>
              <a:t>saúde</a:t>
            </a:r>
            <a:r>
              <a:rPr lang="pt-BR" dirty="0">
                <a:solidFill>
                  <a:srgbClr val="006600"/>
                </a:solidFill>
              </a:rPr>
              <a:t>, educação, </a:t>
            </a:r>
            <a:r>
              <a:rPr lang="pt-BR" dirty="0" smtClean="0">
                <a:solidFill>
                  <a:srgbClr val="006600"/>
                </a:solidFill>
              </a:rPr>
              <a:t>saneamento, </a:t>
            </a:r>
            <a:r>
              <a:rPr lang="pt-BR" dirty="0">
                <a:solidFill>
                  <a:srgbClr val="006600"/>
                </a:solidFill>
              </a:rPr>
              <a:t>habitação, </a:t>
            </a:r>
            <a:r>
              <a:rPr lang="pt-BR" dirty="0" smtClean="0">
                <a:solidFill>
                  <a:srgbClr val="006600"/>
                </a:solidFill>
              </a:rPr>
              <a:t>mobilidade, </a:t>
            </a:r>
            <a:r>
              <a:rPr lang="pt-BR" dirty="0">
                <a:solidFill>
                  <a:srgbClr val="006600"/>
                </a:solidFill>
              </a:rPr>
              <a:t>etc.</a:t>
            </a:r>
          </a:p>
          <a:p>
            <a:pPr algn="l">
              <a:spcBef>
                <a:spcPts val="1200"/>
              </a:spcBef>
            </a:pPr>
            <a:r>
              <a:rPr lang="pt-BR" dirty="0">
                <a:solidFill>
                  <a:srgbClr val="006600"/>
                </a:solidFill>
              </a:rPr>
              <a:t>Equilíbrio fiscal;</a:t>
            </a:r>
          </a:p>
          <a:p>
            <a:pPr algn="l">
              <a:spcBef>
                <a:spcPts val="1200"/>
              </a:spcBef>
            </a:pPr>
            <a:r>
              <a:rPr lang="pt-BR" dirty="0" smtClean="0">
                <a:solidFill>
                  <a:srgbClr val="006600"/>
                </a:solidFill>
              </a:rPr>
              <a:t>Necessidade de ocupação ordenada </a:t>
            </a:r>
            <a:r>
              <a:rPr lang="pt-BR" dirty="0">
                <a:solidFill>
                  <a:srgbClr val="006600"/>
                </a:solidFill>
              </a:rPr>
              <a:t>do território;</a:t>
            </a:r>
          </a:p>
          <a:p>
            <a:pPr algn="l">
              <a:spcBef>
                <a:spcPts val="1200"/>
              </a:spcBef>
            </a:pPr>
            <a:r>
              <a:rPr lang="pt-BR" dirty="0">
                <a:solidFill>
                  <a:srgbClr val="006600"/>
                </a:solidFill>
              </a:rPr>
              <a:t>Desafio da Preservação do Patrimônio Histórico e Cultural;</a:t>
            </a:r>
          </a:p>
          <a:p>
            <a:pPr algn="l">
              <a:spcBef>
                <a:spcPts val="1200"/>
              </a:spcBef>
            </a:pPr>
            <a:r>
              <a:rPr lang="pt-BR" dirty="0">
                <a:solidFill>
                  <a:srgbClr val="006600"/>
                </a:solidFill>
              </a:rPr>
              <a:t>Etc</a:t>
            </a:r>
            <a:r>
              <a:rPr lang="pt-BR" dirty="0" smtClean="0">
                <a:solidFill>
                  <a:srgbClr val="0066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14403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7"/>
          <p:cNvSpPr txBox="1">
            <a:spLocks/>
          </p:cNvSpPr>
          <p:nvPr/>
        </p:nvSpPr>
        <p:spPr>
          <a:xfrm>
            <a:off x="500034" y="332656"/>
            <a:ext cx="8176422" cy="965820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 fontScale="70000" lnSpcReduction="200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sz="4500" dirty="0">
                <a:solidFill>
                  <a:srgbClr val="CC6600"/>
                </a:solidFill>
                <a:latin typeface="+mj-lt"/>
                <a:ea typeface="+mj-ea"/>
                <a:cs typeface="+mj-cs"/>
              </a:rPr>
              <a:t>“Uma </a:t>
            </a:r>
            <a:r>
              <a:rPr lang="pt-BR" sz="4500" dirty="0" smtClean="0">
                <a:solidFill>
                  <a:srgbClr val="CC6600"/>
                </a:solidFill>
                <a:latin typeface="+mj-lt"/>
                <a:ea typeface="+mj-ea"/>
                <a:cs typeface="+mj-cs"/>
              </a:rPr>
              <a:t>Visão Estratégica</a:t>
            </a:r>
            <a:r>
              <a:rPr lang="pt-BR" sz="3200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pt-BR" sz="4500" dirty="0">
                <a:solidFill>
                  <a:srgbClr val="CC6600"/>
                </a:solidFill>
                <a:latin typeface="+mj-lt"/>
                <a:ea typeface="+mj-ea"/>
                <a:cs typeface="+mj-cs"/>
              </a:rPr>
              <a:t>para Petrópolis”</a:t>
            </a:r>
          </a:p>
          <a:p>
            <a:r>
              <a:rPr lang="pt-BR" sz="2600" dirty="0">
                <a:solidFill>
                  <a:srgbClr val="CC6600"/>
                </a:solidFill>
                <a:latin typeface="+mj-lt"/>
                <a:ea typeface="+mj-ea"/>
                <a:cs typeface="+mj-cs"/>
              </a:rPr>
              <a:t>Apresentação do projeto em 31 de janeiro de 2019</a:t>
            </a:r>
          </a:p>
        </p:txBody>
      </p:sp>
      <p:sp>
        <p:nvSpPr>
          <p:cNvPr id="19" name="Espaço Reservado para Conteúdo 5"/>
          <p:cNvSpPr txBox="1">
            <a:spLocks/>
          </p:cNvSpPr>
          <p:nvPr/>
        </p:nvSpPr>
        <p:spPr>
          <a:xfrm>
            <a:off x="683568" y="1428736"/>
            <a:ext cx="7776864" cy="5286412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28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spcAft>
                <a:spcPts val="600"/>
              </a:spcAft>
            </a:pPr>
            <a:r>
              <a:rPr lang="pt-BR" dirty="0" smtClean="0">
                <a:solidFill>
                  <a:srgbClr val="009900"/>
                </a:solidFill>
              </a:rPr>
              <a:t>Organização:</a:t>
            </a:r>
          </a:p>
          <a:p>
            <a:pPr marL="803275" indent="-350838" algn="l">
              <a:spcAft>
                <a:spcPts val="600"/>
              </a:spcAft>
              <a:buAutoNum type="arabicPeriod"/>
            </a:pPr>
            <a:r>
              <a:rPr lang="pt-BR" sz="2200" dirty="0" smtClean="0">
                <a:solidFill>
                  <a:srgbClr val="009900"/>
                </a:solidFill>
              </a:rPr>
              <a:t>Apresentação </a:t>
            </a:r>
            <a:r>
              <a:rPr lang="pt-BR" sz="2200" dirty="0">
                <a:solidFill>
                  <a:srgbClr val="009900"/>
                </a:solidFill>
              </a:rPr>
              <a:t>– Plano Estratégico</a:t>
            </a:r>
          </a:p>
          <a:p>
            <a:pPr marL="896938" indent="-444500" algn="l">
              <a:spcAft>
                <a:spcPts val="600"/>
              </a:spcAft>
            </a:pPr>
            <a:r>
              <a:rPr lang="pt-BR" sz="2200" dirty="0">
                <a:solidFill>
                  <a:srgbClr val="009900"/>
                </a:solidFill>
              </a:rPr>
              <a:t>2. Etapas do Plano Estratégico</a:t>
            </a:r>
          </a:p>
          <a:p>
            <a:pPr marL="896938" indent="-444500" algn="l">
              <a:spcAft>
                <a:spcPts val="600"/>
              </a:spcAft>
            </a:pPr>
            <a:r>
              <a:rPr lang="pt-BR" sz="2200" dirty="0">
                <a:solidFill>
                  <a:srgbClr val="009900"/>
                </a:solidFill>
              </a:rPr>
              <a:t>3. Eixos e Temas/Áreas Estratégicas</a:t>
            </a:r>
          </a:p>
          <a:p>
            <a:pPr marL="896938" indent="-444500" algn="l">
              <a:spcAft>
                <a:spcPts val="600"/>
              </a:spcAft>
            </a:pPr>
            <a:r>
              <a:rPr lang="pt-BR" sz="2200" dirty="0">
                <a:solidFill>
                  <a:srgbClr val="009900"/>
                </a:solidFill>
              </a:rPr>
              <a:t>4. Resumo da Metodologia </a:t>
            </a:r>
          </a:p>
          <a:p>
            <a:pPr marL="896938" indent="-444500" algn="l">
              <a:spcAft>
                <a:spcPts val="600"/>
              </a:spcAft>
            </a:pPr>
            <a:r>
              <a:rPr lang="pt-BR" sz="2200" dirty="0">
                <a:solidFill>
                  <a:srgbClr val="009900"/>
                </a:solidFill>
              </a:rPr>
              <a:t>5. Formação de Grupos de Trabalho</a:t>
            </a:r>
          </a:p>
          <a:p>
            <a:pPr marL="896938" indent="-444500" algn="l">
              <a:spcAft>
                <a:spcPts val="600"/>
              </a:spcAft>
            </a:pPr>
            <a:r>
              <a:rPr lang="pt-BR" sz="2400" u="sng" dirty="0">
                <a:solidFill>
                  <a:srgbClr val="003300"/>
                </a:solidFill>
              </a:rPr>
              <a:t>6. </a:t>
            </a:r>
            <a:r>
              <a:rPr lang="pt-BR" sz="2400" u="sng" dirty="0" smtClean="0">
                <a:solidFill>
                  <a:srgbClr val="003300"/>
                </a:solidFill>
              </a:rPr>
              <a:t>Diagnóstico (estamos nessa fase)</a:t>
            </a:r>
            <a:endParaRPr lang="pt-BR" sz="2400" u="sng" dirty="0">
              <a:solidFill>
                <a:srgbClr val="003300"/>
              </a:solidFill>
            </a:endParaRPr>
          </a:p>
          <a:p>
            <a:pPr marL="896938" indent="-444500" algn="l">
              <a:spcAft>
                <a:spcPts val="600"/>
              </a:spcAft>
            </a:pPr>
            <a:r>
              <a:rPr lang="pt-BR" sz="2200" dirty="0">
                <a:solidFill>
                  <a:srgbClr val="009900"/>
                </a:solidFill>
              </a:rPr>
              <a:t>7. Objetivos Gerais e Específicos</a:t>
            </a:r>
          </a:p>
          <a:p>
            <a:pPr marL="896938" indent="-444500" algn="l">
              <a:spcAft>
                <a:spcPts val="600"/>
              </a:spcAft>
            </a:pPr>
            <a:r>
              <a:rPr lang="pt-BR" sz="2200" dirty="0">
                <a:solidFill>
                  <a:srgbClr val="009900"/>
                </a:solidFill>
              </a:rPr>
              <a:t>8. Iniciativas e Projetos Estratégicos</a:t>
            </a:r>
          </a:p>
          <a:p>
            <a:pPr marL="896938" indent="-444500" algn="l">
              <a:spcAft>
                <a:spcPts val="600"/>
              </a:spcAft>
            </a:pPr>
            <a:r>
              <a:rPr lang="pt-BR" sz="2200" dirty="0">
                <a:solidFill>
                  <a:srgbClr val="009900"/>
                </a:solidFill>
              </a:rPr>
              <a:t>9. Contextualização das </a:t>
            </a:r>
            <a:r>
              <a:rPr lang="pt-BR" sz="2200" dirty="0" smtClean="0">
                <a:solidFill>
                  <a:srgbClr val="009900"/>
                </a:solidFill>
              </a:rPr>
              <a:t>Estratégias no </a:t>
            </a:r>
            <a:r>
              <a:rPr lang="pt-BR" sz="2200" dirty="0">
                <a:solidFill>
                  <a:srgbClr val="009900"/>
                </a:solidFill>
              </a:rPr>
              <a:t>Espaço e </a:t>
            </a:r>
            <a:r>
              <a:rPr lang="pt-BR" sz="2200" dirty="0" smtClean="0">
                <a:solidFill>
                  <a:srgbClr val="009900"/>
                </a:solidFill>
              </a:rPr>
              <a:t>Tempo</a:t>
            </a:r>
            <a:endParaRPr lang="pt-BR" sz="2200" dirty="0">
              <a:solidFill>
                <a:srgbClr val="009900"/>
              </a:solidFill>
            </a:endParaRPr>
          </a:p>
          <a:p>
            <a:pPr marL="896938" indent="-444500" algn="l">
              <a:spcAft>
                <a:spcPts val="600"/>
              </a:spcAft>
            </a:pPr>
            <a:r>
              <a:rPr lang="pt-BR" sz="2200" dirty="0">
                <a:solidFill>
                  <a:srgbClr val="009900"/>
                </a:solidFill>
              </a:rPr>
              <a:t>10. Plano Estratégico – Redação Final</a:t>
            </a:r>
          </a:p>
          <a:p>
            <a:pPr marL="896938" indent="-444500" algn="l">
              <a:spcAft>
                <a:spcPts val="600"/>
              </a:spcAft>
            </a:pPr>
            <a:r>
              <a:rPr lang="pt-BR" sz="2200" dirty="0">
                <a:solidFill>
                  <a:srgbClr val="009900"/>
                </a:solidFill>
              </a:rPr>
              <a:t>11. Cronograma</a:t>
            </a:r>
          </a:p>
        </p:txBody>
      </p:sp>
    </p:spTree>
    <p:extLst>
      <p:ext uri="{BB962C8B-B14F-4D97-AF65-F5344CB8AC3E}">
        <p14:creationId xmlns:p14="http://schemas.microsoft.com/office/powerpoint/2010/main" val="730601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390364" y="1412776"/>
            <a:ext cx="8352928" cy="516816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800" b="1" dirty="0" smtClean="0">
                <a:solidFill>
                  <a:srgbClr val="006600"/>
                </a:solidFill>
              </a:rPr>
              <a:t>O que é um Plano Estratégico para um município?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6600"/>
                </a:solidFill>
              </a:rPr>
              <a:t>Um pacto de consenso entre agentes públicos, privados e cidadãos em prol de transformações que beneficiem a todos;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6600"/>
                </a:solidFill>
              </a:rPr>
              <a:t> Uma metodologia de transformação da cultura urbana, que permite superar métodos impositivos por novas formas de antecipação do futuro desejado e possível;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6600"/>
                </a:solidFill>
              </a:rPr>
              <a:t> Um desafio que consiste em definir o futuro desejável e os meios reais para alcançá-lo;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6600"/>
                </a:solidFill>
              </a:rPr>
              <a:t> Um compromisso com a ação.</a:t>
            </a:r>
          </a:p>
          <a:p>
            <a:pPr>
              <a:spcBef>
                <a:spcPts val="1200"/>
              </a:spcBef>
            </a:pPr>
            <a:r>
              <a:rPr lang="pt-BR" sz="1600" dirty="0" smtClean="0">
                <a:solidFill>
                  <a:srgbClr val="006600"/>
                </a:solidFill>
              </a:rPr>
              <a:t>(Plano Estratégico da Cidade do Rio de Janeiro – Rio Sempre Rio, 1996)</a:t>
            </a:r>
            <a:endParaRPr lang="pt-BR" dirty="0" smtClean="0">
              <a:solidFill>
                <a:srgbClr val="00660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90364" y="332656"/>
            <a:ext cx="8352928" cy="804704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Apresentação – Plano Estratégico</a:t>
            </a:r>
            <a:endParaRPr lang="pt-BR" sz="32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2653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4"/>
          <p:cNvSpPr txBox="1">
            <a:spLocks/>
          </p:cNvSpPr>
          <p:nvPr/>
        </p:nvSpPr>
        <p:spPr>
          <a:xfrm>
            <a:off x="577214" y="1373074"/>
            <a:ext cx="7239000" cy="5346386"/>
          </a:xfrm>
          <a:prstGeom prst="rect">
            <a:avLst/>
          </a:prstGeom>
        </p:spPr>
        <p:txBody>
          <a:bodyPr vert="horz" lIns="45720" tIns="0" rIns="45720" bIns="0" anchor="ctr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67544" y="348432"/>
            <a:ext cx="8352928" cy="804704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Etapas do Plano Estratégico</a:t>
            </a:r>
            <a:endParaRPr lang="pt-BR" sz="3200" dirty="0">
              <a:solidFill>
                <a:srgbClr val="CC6600"/>
              </a:solidFill>
            </a:endParaRPr>
          </a:p>
        </p:txBody>
      </p:sp>
      <p:sp>
        <p:nvSpPr>
          <p:cNvPr id="7" name="Seta em curva para a esquerda 6"/>
          <p:cNvSpPr/>
          <p:nvPr/>
        </p:nvSpPr>
        <p:spPr>
          <a:xfrm>
            <a:off x="7420170" y="1876609"/>
            <a:ext cx="792088" cy="1296144"/>
          </a:xfrm>
          <a:prstGeom prst="curvedLef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 em curva para a esquerda 7"/>
          <p:cNvSpPr/>
          <p:nvPr/>
        </p:nvSpPr>
        <p:spPr>
          <a:xfrm flipH="1">
            <a:off x="244397" y="2827449"/>
            <a:ext cx="710057" cy="1263936"/>
          </a:xfrm>
          <a:prstGeom prst="curvedLef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Seta em curva para a esquerda 8"/>
          <p:cNvSpPr/>
          <p:nvPr/>
        </p:nvSpPr>
        <p:spPr>
          <a:xfrm>
            <a:off x="7108423" y="3741010"/>
            <a:ext cx="792088" cy="1368152"/>
          </a:xfrm>
          <a:prstGeom prst="curvedLef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Seta em curva para a esquerda 9"/>
          <p:cNvSpPr/>
          <p:nvPr/>
        </p:nvSpPr>
        <p:spPr>
          <a:xfrm flipH="1">
            <a:off x="467544" y="4794699"/>
            <a:ext cx="710057" cy="1368152"/>
          </a:xfrm>
          <a:prstGeom prst="curvedLef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808452" y="3619319"/>
            <a:ext cx="4651185" cy="5167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3100" b="1" kern="1200" dirty="0" smtClean="0">
                <a:solidFill>
                  <a:srgbClr val="003300"/>
                </a:solidFill>
              </a:rPr>
              <a:t>Diagnóstico</a:t>
            </a:r>
            <a:endParaRPr lang="pt-BR" sz="3100" b="1" kern="1200" dirty="0">
              <a:solidFill>
                <a:srgbClr val="003300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844708" y="1504335"/>
            <a:ext cx="6902451" cy="88908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3100" kern="1200" dirty="0" smtClean="0">
                <a:solidFill>
                  <a:srgbClr val="006600"/>
                </a:solidFill>
              </a:rPr>
              <a:t>Apresentação da Metodologia</a:t>
            </a:r>
            <a:endParaRPr lang="pt-BR" sz="3100" kern="1200" dirty="0">
              <a:solidFill>
                <a:srgbClr val="006600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943127" y="2595485"/>
            <a:ext cx="6257166" cy="6839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3100" kern="1200" dirty="0" smtClean="0">
                <a:solidFill>
                  <a:srgbClr val="006600"/>
                </a:solidFill>
              </a:rPr>
              <a:t>Formação dos Grupos de Trabalho</a:t>
            </a:r>
            <a:endParaRPr lang="pt-BR" sz="3100" kern="1200" dirty="0">
              <a:solidFill>
                <a:srgbClr val="006600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968621" y="4451230"/>
            <a:ext cx="6077892" cy="8194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3100" kern="1200" dirty="0" smtClean="0">
                <a:solidFill>
                  <a:srgbClr val="006600"/>
                </a:solidFill>
              </a:rPr>
              <a:t>Objetivos Gerais e Específicos</a:t>
            </a:r>
            <a:endParaRPr lang="pt-BR" sz="3100" kern="1200" dirty="0">
              <a:solidFill>
                <a:srgbClr val="006600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44397" y="5570699"/>
            <a:ext cx="8152258" cy="91051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0" tIns="152400" rIns="152400" bIns="1524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3100" kern="1200" dirty="0" smtClean="0">
                <a:solidFill>
                  <a:srgbClr val="006600"/>
                </a:solidFill>
              </a:rPr>
              <a:t>Iniciativas e Projetos Estratégicos</a:t>
            </a:r>
            <a:endParaRPr lang="pt-BR" sz="3100" kern="12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7998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9" grpId="0"/>
      <p:bldP spid="20" grpId="0"/>
      <p:bldP spid="21" grpId="0"/>
      <p:bldP spid="25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"/>
          <p:cNvSpPr txBox="1">
            <a:spLocks/>
          </p:cNvSpPr>
          <p:nvPr/>
        </p:nvSpPr>
        <p:spPr>
          <a:xfrm>
            <a:off x="457199" y="320040"/>
            <a:ext cx="8271555" cy="804704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Eixos e temas estratégicos</a:t>
            </a:r>
            <a:endParaRPr lang="pt-BR" sz="3200" dirty="0">
              <a:solidFill>
                <a:srgbClr val="CC6600"/>
              </a:solidFill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4355976" y="5545363"/>
            <a:ext cx="4392488" cy="1208748"/>
            <a:chOff x="3825212" y="352755"/>
            <a:chExt cx="4394033" cy="1879497"/>
          </a:xfrm>
        </p:grpSpPr>
        <p:sp>
          <p:nvSpPr>
            <p:cNvPr id="13" name="Arredondar Retângulo no Mesmo Canto Lateral 12"/>
            <p:cNvSpPr/>
            <p:nvPr/>
          </p:nvSpPr>
          <p:spPr>
            <a:xfrm rot="5400000">
              <a:off x="5082480" y="-904513"/>
              <a:ext cx="1879497" cy="4394033"/>
            </a:xfrm>
            <a:prstGeom prst="round2Same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Arredondar Retângulo no Mesmo Canto Lateral 4"/>
            <p:cNvSpPr/>
            <p:nvPr/>
          </p:nvSpPr>
          <p:spPr>
            <a:xfrm>
              <a:off x="3897245" y="444503"/>
              <a:ext cx="4302284" cy="16959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123825" rIns="247650" bIns="123825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Imagem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Vocações Econômicas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Geração de Emprego e Rena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Ensino médio e profissionalizante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Pesquisa e Desenvolvimen</a:t>
              </a:r>
              <a:r>
                <a:rPr lang="pt-BR" sz="1500" kern="1200" dirty="0" smtClean="0"/>
                <a:t>to</a:t>
              </a:r>
              <a:endParaRPr lang="pt-BR" sz="1500" kern="1200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395536" y="5702121"/>
            <a:ext cx="3796716" cy="895885"/>
            <a:chOff x="-119422" y="473969"/>
            <a:chExt cx="4104457" cy="2111277"/>
          </a:xfrm>
        </p:grpSpPr>
        <p:sp>
          <p:nvSpPr>
            <p:cNvPr id="11" name="Retângulo de cantos arredondados 10"/>
            <p:cNvSpPr/>
            <p:nvPr/>
          </p:nvSpPr>
          <p:spPr>
            <a:xfrm>
              <a:off x="-119421" y="473969"/>
              <a:ext cx="4104456" cy="2109738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tângulo 11"/>
            <p:cNvSpPr/>
            <p:nvPr/>
          </p:nvSpPr>
          <p:spPr>
            <a:xfrm>
              <a:off x="-119422" y="473969"/>
              <a:ext cx="4042829" cy="21112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solidFill>
                    <a:srgbClr val="006600"/>
                  </a:solidFill>
                </a:rPr>
                <a:t>IV -Desenvolvimento Econômico</a:t>
              </a:r>
              <a:endParaRPr lang="pt-BR" sz="2800" b="1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4238494" y="1183750"/>
            <a:ext cx="4492178" cy="1664648"/>
            <a:chOff x="3770950" y="0"/>
            <a:chExt cx="4492178" cy="1507629"/>
          </a:xfrm>
        </p:grpSpPr>
        <p:sp>
          <p:nvSpPr>
            <p:cNvPr id="22" name="Arredondar Retângulo no Mesmo Canto Lateral 21"/>
            <p:cNvSpPr/>
            <p:nvPr/>
          </p:nvSpPr>
          <p:spPr>
            <a:xfrm rot="5400000">
              <a:off x="5263224" y="-1492274"/>
              <a:ext cx="1507629" cy="4492178"/>
            </a:xfrm>
            <a:prstGeom prst="round2Same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Arredondar Retângulo no Mesmo Canto Lateral 4"/>
            <p:cNvSpPr/>
            <p:nvPr/>
          </p:nvSpPr>
          <p:spPr>
            <a:xfrm>
              <a:off x="3770950" y="72008"/>
              <a:ext cx="4418582" cy="13620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000" tIns="0" rIns="247650" bIns="0" numCol="1" spcCol="1270" anchor="ctr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Urbanização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Habitação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Redução de Riscos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Mobilidade Urbana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Saneamento Básico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Energia e Iluminação Pública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Telefonia e Dados</a:t>
              </a:r>
              <a:endParaRPr lang="pt-BR" sz="1500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467544" y="1546115"/>
            <a:ext cx="3655578" cy="1088411"/>
            <a:chOff x="0" y="205347"/>
            <a:chExt cx="3655578" cy="1088411"/>
          </a:xfrm>
        </p:grpSpPr>
        <p:sp>
          <p:nvSpPr>
            <p:cNvPr id="17" name="Retângulo de cantos arredondados 16"/>
            <p:cNvSpPr/>
            <p:nvPr/>
          </p:nvSpPr>
          <p:spPr>
            <a:xfrm>
              <a:off x="0" y="205347"/>
              <a:ext cx="3655578" cy="1088411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tângulo 20"/>
            <p:cNvSpPr/>
            <p:nvPr/>
          </p:nvSpPr>
          <p:spPr>
            <a:xfrm>
              <a:off x="53132" y="258479"/>
              <a:ext cx="3549314" cy="9821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solidFill>
                    <a:srgbClr val="006600"/>
                  </a:solidFill>
                </a:rPr>
                <a:t>I – Infraestrutura e Urbanismo</a:t>
              </a:r>
              <a:r>
                <a:rPr lang="pt-BR" sz="3200" b="1" kern="1200" dirty="0" smtClean="0">
                  <a:solidFill>
                    <a:srgbClr val="006600"/>
                  </a:solidFill>
                </a:rPr>
                <a:t> </a:t>
              </a:r>
              <a:endParaRPr lang="pt-BR" sz="3200" b="1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4265549" y="2999777"/>
            <a:ext cx="4477063" cy="1221311"/>
            <a:chOff x="3798005" y="196536"/>
            <a:chExt cx="4477063" cy="1221311"/>
          </a:xfrm>
        </p:grpSpPr>
        <p:sp>
          <p:nvSpPr>
            <p:cNvPr id="28" name="Arredondar Retângulo no Mesmo Canto Lateral 27"/>
            <p:cNvSpPr/>
            <p:nvPr/>
          </p:nvSpPr>
          <p:spPr>
            <a:xfrm rot="5400000">
              <a:off x="5425881" y="-1431340"/>
              <a:ext cx="1221311" cy="4477063"/>
            </a:xfrm>
            <a:prstGeom prst="round2Same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Arredondar Retângulo no Mesmo Canto Lateral 4"/>
            <p:cNvSpPr/>
            <p:nvPr/>
          </p:nvSpPr>
          <p:spPr>
            <a:xfrm>
              <a:off x="3798006" y="256154"/>
              <a:ext cx="4417444" cy="11020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123825" rIns="247650" bIns="12382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400" kern="1200" dirty="0" smtClean="0">
                  <a:solidFill>
                    <a:srgbClr val="006600"/>
                  </a:solidFill>
                </a:rPr>
                <a:t>Saúde da Família</a:t>
              </a:r>
              <a:endParaRPr lang="pt-BR" sz="1400" kern="1200" dirty="0">
                <a:solidFill>
                  <a:srgbClr val="006600"/>
                </a:solidFill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400" kern="1200" dirty="0" smtClean="0">
                  <a:solidFill>
                    <a:srgbClr val="006600"/>
                  </a:solidFill>
                </a:rPr>
                <a:t>Urgência e Emergência</a:t>
              </a:r>
              <a:endParaRPr lang="pt-BR" sz="1400" kern="1200" dirty="0">
                <a:solidFill>
                  <a:srgbClr val="006600"/>
                </a:solidFill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400" kern="1200" dirty="0" smtClean="0">
                  <a:solidFill>
                    <a:srgbClr val="006600"/>
                  </a:solidFill>
                </a:rPr>
                <a:t>Terceira Idade</a:t>
              </a:r>
              <a:endParaRPr lang="pt-BR" sz="1400" kern="1200" dirty="0">
                <a:solidFill>
                  <a:srgbClr val="006600"/>
                </a:solidFill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400" kern="1200" dirty="0" smtClean="0">
                  <a:solidFill>
                    <a:srgbClr val="006600"/>
                  </a:solidFill>
                </a:rPr>
                <a:t>Esporte e Lazer</a:t>
              </a:r>
              <a:endParaRPr lang="pt-BR" sz="1400" kern="1200" dirty="0">
                <a:solidFill>
                  <a:srgbClr val="006600"/>
                </a:solidFill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400" kern="1200" dirty="0" smtClean="0">
                  <a:solidFill>
                    <a:srgbClr val="006600"/>
                  </a:solidFill>
                </a:rPr>
                <a:t>Saúde Mental</a:t>
              </a:r>
              <a:endParaRPr lang="pt-BR" sz="1400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467544" y="3239392"/>
            <a:ext cx="3660000" cy="872433"/>
            <a:chOff x="0" y="436151"/>
            <a:chExt cx="3660000" cy="872433"/>
          </a:xfrm>
        </p:grpSpPr>
        <p:sp>
          <p:nvSpPr>
            <p:cNvPr id="26" name="Retângulo de cantos arredondados 25"/>
            <p:cNvSpPr/>
            <p:nvPr/>
          </p:nvSpPr>
          <p:spPr>
            <a:xfrm>
              <a:off x="0" y="436151"/>
              <a:ext cx="3660000" cy="872433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tângulo 26"/>
            <p:cNvSpPr/>
            <p:nvPr/>
          </p:nvSpPr>
          <p:spPr>
            <a:xfrm>
              <a:off x="42589" y="478740"/>
              <a:ext cx="3574822" cy="7872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solidFill>
                    <a:srgbClr val="006600"/>
                  </a:solidFill>
                </a:rPr>
                <a:t>II - Saúde</a:t>
              </a:r>
              <a:endParaRPr lang="pt-BR" sz="2800" b="1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4303411" y="4360961"/>
            <a:ext cx="4362723" cy="1012254"/>
            <a:chOff x="3912346" y="549067"/>
            <a:chExt cx="4362723" cy="746274"/>
          </a:xfrm>
        </p:grpSpPr>
        <p:sp>
          <p:nvSpPr>
            <p:cNvPr id="34" name="Arredondar Retângulo no Mesmo Canto Lateral 33"/>
            <p:cNvSpPr/>
            <p:nvPr/>
          </p:nvSpPr>
          <p:spPr>
            <a:xfrm rot="5400000">
              <a:off x="5720571" y="-1259157"/>
              <a:ext cx="746273" cy="4362722"/>
            </a:xfrm>
            <a:prstGeom prst="round2Same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Arredondar Retângulo no Mesmo Canto Lateral 4"/>
            <p:cNvSpPr/>
            <p:nvPr/>
          </p:nvSpPr>
          <p:spPr>
            <a:xfrm>
              <a:off x="3912346" y="576373"/>
              <a:ext cx="4328883" cy="718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123825" rIns="247650" bIns="12382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Educação Infantil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Ensino Fundamental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Educação Ambiental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Educação e Defesa Civil</a:t>
              </a:r>
              <a:endParaRPr lang="pt-BR" sz="1500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467544" y="4687261"/>
            <a:ext cx="3584511" cy="555199"/>
            <a:chOff x="76479" y="628307"/>
            <a:chExt cx="3584511" cy="555199"/>
          </a:xfrm>
        </p:grpSpPr>
        <p:sp>
          <p:nvSpPr>
            <p:cNvPr id="32" name="Retângulo de cantos arredondados 31"/>
            <p:cNvSpPr/>
            <p:nvPr/>
          </p:nvSpPr>
          <p:spPr>
            <a:xfrm>
              <a:off x="76479" y="628307"/>
              <a:ext cx="3584511" cy="55519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tângulo 32"/>
            <p:cNvSpPr/>
            <p:nvPr/>
          </p:nvSpPr>
          <p:spPr>
            <a:xfrm>
              <a:off x="103582" y="655410"/>
              <a:ext cx="3530305" cy="5009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solidFill>
                    <a:srgbClr val="006600"/>
                  </a:solidFill>
                </a:rPr>
                <a:t>III - Educação</a:t>
              </a:r>
              <a:endParaRPr lang="pt-BR" sz="2800" b="1" kern="1200" dirty="0">
                <a:solidFill>
                  <a:srgbClr val="00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80777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199" y="320040"/>
            <a:ext cx="8393335" cy="804704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Eixos e temas estratégicos</a:t>
            </a:r>
            <a:endParaRPr lang="pt-BR" sz="3200" dirty="0">
              <a:solidFill>
                <a:srgbClr val="CC6600"/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4556378" y="1464074"/>
            <a:ext cx="4336101" cy="1269050"/>
            <a:chOff x="3769873" y="2967880"/>
            <a:chExt cx="4448672" cy="1796937"/>
          </a:xfrm>
        </p:grpSpPr>
        <p:sp>
          <p:nvSpPr>
            <p:cNvPr id="11" name="Arredondar Retângulo no Mesmo Canto Lateral 10"/>
            <p:cNvSpPr/>
            <p:nvPr/>
          </p:nvSpPr>
          <p:spPr>
            <a:xfrm rot="5400000">
              <a:off x="5095740" y="1642013"/>
              <a:ext cx="1796937" cy="4448672"/>
            </a:xfrm>
            <a:prstGeom prst="round2Same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Arredondar Retângulo no Mesmo Canto Lateral 4"/>
            <p:cNvSpPr/>
            <p:nvPr/>
          </p:nvSpPr>
          <p:spPr>
            <a:xfrm>
              <a:off x="3769873" y="3055600"/>
              <a:ext cx="4360953" cy="16214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9388" lvl="1" indent="-179388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Proteção de Florestas 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79388" lvl="1" indent="-179388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Reflorestamento Urbano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79388" lvl="1" indent="-179388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Proteção de Margens de Rios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79388" lvl="1" indent="-179388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Gestão de Resíduos Sólidos</a:t>
              </a:r>
              <a:endParaRPr lang="pt-BR" sz="1500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479154" y="1460772"/>
            <a:ext cx="3836743" cy="1289249"/>
            <a:chOff x="640" y="2672919"/>
            <a:chExt cx="3769232" cy="2297361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640" y="2672919"/>
              <a:ext cx="3769232" cy="2297361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112788" y="2785067"/>
              <a:ext cx="3544936" cy="20730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solidFill>
                    <a:srgbClr val="006600"/>
                  </a:solidFill>
                </a:rPr>
                <a:t>V - Meio Ambiente e Sustentabilidade</a:t>
              </a:r>
              <a:endParaRPr lang="pt-BR" sz="2800" b="1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4539708" y="2854349"/>
            <a:ext cx="4283941" cy="1202419"/>
            <a:chOff x="4102801" y="93625"/>
            <a:chExt cx="4029723" cy="1324373"/>
          </a:xfrm>
        </p:grpSpPr>
        <p:sp>
          <p:nvSpPr>
            <p:cNvPr id="17" name="Arredondar Retângulo no Mesmo Canto Lateral 16"/>
            <p:cNvSpPr/>
            <p:nvPr/>
          </p:nvSpPr>
          <p:spPr>
            <a:xfrm rot="5400000">
              <a:off x="5455476" y="-1259050"/>
              <a:ext cx="1324373" cy="4029723"/>
            </a:xfrm>
            <a:prstGeom prst="round2Same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Arredondar Retângulo no Mesmo Canto Lateral 4"/>
            <p:cNvSpPr/>
            <p:nvPr/>
          </p:nvSpPr>
          <p:spPr>
            <a:xfrm>
              <a:off x="4102802" y="158275"/>
              <a:ext cx="3965072" cy="11950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Promoção e Segurança Social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Participação Social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Segurança Pública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Defesa Civil</a:t>
              </a:r>
              <a:endParaRPr lang="pt-BR" sz="1500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505738" y="3024161"/>
            <a:ext cx="3894753" cy="754337"/>
            <a:chOff x="0" y="215579"/>
            <a:chExt cx="3894753" cy="889732"/>
          </a:xfrm>
        </p:grpSpPr>
        <p:sp>
          <p:nvSpPr>
            <p:cNvPr id="15" name="Retângulo de cantos arredondados 14"/>
            <p:cNvSpPr/>
            <p:nvPr/>
          </p:nvSpPr>
          <p:spPr>
            <a:xfrm>
              <a:off x="0" y="215579"/>
              <a:ext cx="3894753" cy="889732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tângulo 15"/>
            <p:cNvSpPr/>
            <p:nvPr/>
          </p:nvSpPr>
          <p:spPr>
            <a:xfrm>
              <a:off x="43433" y="259012"/>
              <a:ext cx="3807887" cy="802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solidFill>
                    <a:srgbClr val="006600"/>
                  </a:solidFill>
                </a:rPr>
                <a:t>VI - Cidadania</a:t>
              </a:r>
              <a:endParaRPr lang="pt-BR" sz="2800" b="1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4528315" y="4169489"/>
            <a:ext cx="4322220" cy="1235917"/>
            <a:chOff x="3910072" y="48496"/>
            <a:chExt cx="4309184" cy="1829453"/>
          </a:xfrm>
        </p:grpSpPr>
        <p:sp>
          <p:nvSpPr>
            <p:cNvPr id="23" name="Arredondar Retângulo no Mesmo Canto Lateral 22"/>
            <p:cNvSpPr/>
            <p:nvPr/>
          </p:nvSpPr>
          <p:spPr>
            <a:xfrm rot="5400000">
              <a:off x="5149937" y="-1191369"/>
              <a:ext cx="1829453" cy="4309184"/>
            </a:xfrm>
            <a:prstGeom prst="round2Same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Arredondar Retângulo no Mesmo Canto Lateral 4"/>
            <p:cNvSpPr/>
            <p:nvPr/>
          </p:nvSpPr>
          <p:spPr>
            <a:xfrm>
              <a:off x="3910072" y="137803"/>
              <a:ext cx="4219877" cy="16508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Equilíbrio Fiscal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Recursos Humanos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Previdência Pública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Mecanismos de Governança</a:t>
              </a:r>
              <a:endParaRPr lang="pt-BR" sz="1500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412604" y="4169489"/>
            <a:ext cx="3904885" cy="1175585"/>
            <a:chOff x="1603" y="214495"/>
            <a:chExt cx="3904885" cy="1404151"/>
          </a:xfrm>
        </p:grpSpPr>
        <p:sp>
          <p:nvSpPr>
            <p:cNvPr id="21" name="Retângulo de cantos arredondados 20"/>
            <p:cNvSpPr/>
            <p:nvPr/>
          </p:nvSpPr>
          <p:spPr>
            <a:xfrm>
              <a:off x="1603" y="214495"/>
              <a:ext cx="3904885" cy="1404151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tângulo 21"/>
            <p:cNvSpPr/>
            <p:nvPr/>
          </p:nvSpPr>
          <p:spPr>
            <a:xfrm>
              <a:off x="70148" y="283040"/>
              <a:ext cx="3767795" cy="12670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solidFill>
                    <a:srgbClr val="006600"/>
                  </a:solidFill>
                </a:rPr>
                <a:t>VII – Administração Pública</a:t>
              </a:r>
              <a:endParaRPr lang="pt-BR" sz="2800" b="1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4563599" y="5527551"/>
            <a:ext cx="4286935" cy="1098709"/>
            <a:chOff x="3917725" y="252828"/>
            <a:chExt cx="4286935" cy="1696602"/>
          </a:xfrm>
        </p:grpSpPr>
        <p:sp>
          <p:nvSpPr>
            <p:cNvPr id="29" name="Arredondar Retângulo no Mesmo Canto Lateral 28"/>
            <p:cNvSpPr/>
            <p:nvPr/>
          </p:nvSpPr>
          <p:spPr>
            <a:xfrm rot="5400000">
              <a:off x="5212892" y="-1042339"/>
              <a:ext cx="1696602" cy="4286935"/>
            </a:xfrm>
            <a:prstGeom prst="round2Same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Arredondar Retângulo no Mesmo Canto Lateral 4"/>
            <p:cNvSpPr/>
            <p:nvPr/>
          </p:nvSpPr>
          <p:spPr>
            <a:xfrm>
              <a:off x="3917726" y="335648"/>
              <a:ext cx="4204114" cy="15309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Preservação do Patrimônio Histórico e Cultural</a:t>
              </a:r>
              <a:endParaRPr lang="pt-BR" sz="1500" kern="1200" dirty="0">
                <a:solidFill>
                  <a:srgbClr val="0066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1500" kern="1200" dirty="0" smtClean="0">
                  <a:solidFill>
                    <a:srgbClr val="006600"/>
                  </a:solidFill>
                </a:rPr>
                <a:t>Fomento à Produção Cultural</a:t>
              </a:r>
              <a:endParaRPr lang="pt-BR" sz="1500" kern="12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485967" y="5619215"/>
            <a:ext cx="3914524" cy="915380"/>
            <a:chOff x="1600" y="602686"/>
            <a:chExt cx="3914524" cy="915380"/>
          </a:xfrm>
        </p:grpSpPr>
        <p:sp>
          <p:nvSpPr>
            <p:cNvPr id="27" name="Retângulo de cantos arredondados 26"/>
            <p:cNvSpPr/>
            <p:nvPr/>
          </p:nvSpPr>
          <p:spPr>
            <a:xfrm>
              <a:off x="1600" y="602686"/>
              <a:ext cx="3914524" cy="915380"/>
            </a:xfrm>
            <a:prstGeom prst="roundRect">
              <a:avLst/>
            </a:prstGeom>
            <a:noFill/>
            <a:ln w="381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tângulo 27"/>
            <p:cNvSpPr/>
            <p:nvPr/>
          </p:nvSpPr>
          <p:spPr>
            <a:xfrm>
              <a:off x="46285" y="647371"/>
              <a:ext cx="3825154" cy="8260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>
                  <a:solidFill>
                    <a:srgbClr val="006600"/>
                  </a:solidFill>
                </a:rPr>
                <a:t>VIII - Cultura</a:t>
              </a:r>
              <a:endParaRPr lang="pt-BR" sz="2800" b="1" kern="1200" dirty="0">
                <a:solidFill>
                  <a:srgbClr val="00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0245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360903"/>
              </p:ext>
            </p:extLst>
          </p:nvPr>
        </p:nvGraphicFramePr>
        <p:xfrm>
          <a:off x="457200" y="1571612"/>
          <a:ext cx="8219256" cy="4094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3744416"/>
                <a:gridCol w="3888432"/>
              </a:tblGrid>
              <a:tr h="54323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6600"/>
                          </a:solidFill>
                        </a:rPr>
                        <a:t>Eixo</a:t>
                      </a:r>
                      <a:endParaRPr lang="pt-BR" sz="24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6600"/>
                          </a:solidFill>
                        </a:rPr>
                        <a:t>Coordenador/Suplente</a:t>
                      </a:r>
                      <a:endParaRPr lang="pt-BR" sz="24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85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9900"/>
                          </a:solidFill>
                        </a:rPr>
                        <a:t>I</a:t>
                      </a:r>
                      <a:endParaRPr lang="pt-BR" sz="190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Infraestrutura e Urbanismo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aseline="0" dirty="0" smtClean="0">
                          <a:solidFill>
                            <a:srgbClr val="006600"/>
                          </a:solidFill>
                        </a:rPr>
                        <a:t>Frederico/</a:t>
                      </a:r>
                      <a:r>
                        <a:rPr lang="pt-BR" sz="1900" baseline="0" dirty="0" err="1" smtClean="0">
                          <a:solidFill>
                            <a:srgbClr val="006600"/>
                          </a:solidFill>
                        </a:rPr>
                        <a:t>Julio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85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9900"/>
                          </a:solidFill>
                        </a:rPr>
                        <a:t>II</a:t>
                      </a:r>
                      <a:endParaRPr lang="pt-BR" sz="190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Saúde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Claudia Sies/</a:t>
                      </a:r>
                      <a:r>
                        <a:rPr lang="pt-BR" sz="1900" dirty="0" err="1" smtClean="0">
                          <a:solidFill>
                            <a:srgbClr val="006600"/>
                          </a:solidFill>
                        </a:rPr>
                        <a:t>Luis</a:t>
                      </a:r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 Carlos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85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9900"/>
                          </a:solidFill>
                        </a:rPr>
                        <a:t>III</a:t>
                      </a:r>
                      <a:endParaRPr lang="pt-BR" sz="190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Educação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aseline="0" dirty="0" smtClean="0">
                          <a:solidFill>
                            <a:srgbClr val="006600"/>
                          </a:solidFill>
                        </a:rPr>
                        <a:t>Luís Carlos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64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9900"/>
                          </a:solidFill>
                        </a:rPr>
                        <a:t>IV</a:t>
                      </a:r>
                      <a:endParaRPr lang="pt-BR" sz="190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Desenvolvimento</a:t>
                      </a:r>
                      <a:r>
                        <a:rPr lang="pt-BR" sz="1900" baseline="0" dirty="0" smtClean="0">
                          <a:solidFill>
                            <a:srgbClr val="006600"/>
                          </a:solidFill>
                        </a:rPr>
                        <a:t> Econômico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Sergio </a:t>
                      </a:r>
                      <a:r>
                        <a:rPr lang="pt-BR" sz="1900" dirty="0" err="1" smtClean="0">
                          <a:solidFill>
                            <a:srgbClr val="006600"/>
                          </a:solidFill>
                        </a:rPr>
                        <a:t>Guarino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8390"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>
                          <a:solidFill>
                            <a:srgbClr val="003300"/>
                          </a:solidFill>
                        </a:rPr>
                        <a:t>V</a:t>
                      </a:r>
                      <a:endParaRPr lang="pt-BR" sz="1900" b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>
                          <a:solidFill>
                            <a:srgbClr val="003300"/>
                          </a:solidFill>
                        </a:rPr>
                        <a:t>Meio Ambiente e Sustentabilidade</a:t>
                      </a:r>
                      <a:endParaRPr lang="pt-BR" sz="1900" b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>
                          <a:solidFill>
                            <a:srgbClr val="003300"/>
                          </a:solidFill>
                        </a:rPr>
                        <a:t>Ramiro </a:t>
                      </a:r>
                      <a:r>
                        <a:rPr lang="pt-BR" sz="1900" b="1" dirty="0" err="1" smtClean="0">
                          <a:solidFill>
                            <a:srgbClr val="003300"/>
                          </a:solidFill>
                        </a:rPr>
                        <a:t>Farjalla</a:t>
                      </a:r>
                      <a:endParaRPr lang="pt-BR" sz="1900" b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46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9900"/>
                          </a:solidFill>
                        </a:rPr>
                        <a:t>VI</a:t>
                      </a:r>
                      <a:endParaRPr lang="pt-BR" sz="190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Cidadania 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Renato Araújo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728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9900"/>
                          </a:solidFill>
                        </a:rPr>
                        <a:t>VII</a:t>
                      </a:r>
                      <a:endParaRPr lang="pt-BR" sz="190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Administração</a:t>
                      </a:r>
                      <a:r>
                        <a:rPr lang="pt-BR" sz="1900" baseline="0" dirty="0" smtClean="0">
                          <a:solidFill>
                            <a:srgbClr val="006600"/>
                          </a:solidFill>
                        </a:rPr>
                        <a:t> Pública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Roberto</a:t>
                      </a:r>
                      <a:r>
                        <a:rPr lang="pt-BR" sz="1900" baseline="0" dirty="0" smtClean="0">
                          <a:solidFill>
                            <a:srgbClr val="006600"/>
                          </a:solidFill>
                        </a:rPr>
                        <a:t> Rocha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850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9900"/>
                          </a:solidFill>
                        </a:rPr>
                        <a:t>VIII</a:t>
                      </a:r>
                      <a:endParaRPr lang="pt-BR" sz="190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rgbClr val="006600"/>
                          </a:solidFill>
                        </a:rPr>
                        <a:t>Cultura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aseline="0" dirty="0" smtClean="0">
                          <a:solidFill>
                            <a:srgbClr val="006600"/>
                          </a:solidFill>
                        </a:rPr>
                        <a:t>Vera </a:t>
                      </a:r>
                      <a:r>
                        <a:rPr lang="pt-BR" sz="1900" baseline="0" dirty="0" err="1" smtClean="0">
                          <a:solidFill>
                            <a:srgbClr val="006600"/>
                          </a:solidFill>
                        </a:rPr>
                        <a:t>Abad</a:t>
                      </a:r>
                      <a:r>
                        <a:rPr lang="pt-BR" sz="1900" baseline="0" dirty="0" smtClean="0">
                          <a:solidFill>
                            <a:srgbClr val="006600"/>
                          </a:solidFill>
                        </a:rPr>
                        <a:t>/João Felipe</a:t>
                      </a:r>
                      <a:endParaRPr lang="pt-BR" sz="1900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457200" y="320040"/>
            <a:ext cx="8219256" cy="804704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ctr" anchorCtr="0">
            <a:normAutofit/>
          </a:bodyPr>
          <a:lstStyle>
            <a:defPPr>
              <a:defRPr lang="pt-BR"/>
            </a:defPPr>
            <a:lvl1pPr algn="r">
              <a:spcBef>
                <a:spcPct val="0"/>
              </a:spcBef>
              <a:buNone/>
              <a:defRPr kumimoji="0" sz="4500" b="1" cap="none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rgbClr val="CC6600"/>
                </a:solidFill>
              </a:rPr>
              <a:t>Formação de Grupos de Trabalho</a:t>
            </a:r>
            <a:endParaRPr lang="pt-BR" sz="32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229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4609</TotalTime>
  <Words>2269</Words>
  <Application>Microsoft Office PowerPoint</Application>
  <PresentationFormat>Apresentação na tela (4:3)</PresentationFormat>
  <Paragraphs>382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Calibri</vt:lpstr>
      <vt:lpstr>Trebuchet MS</vt:lpstr>
      <vt:lpstr>Wingdings</vt:lpstr>
      <vt:lpstr>Wingdings 2</vt:lpstr>
      <vt:lpstr>Opulento</vt:lpstr>
      <vt:lpstr>Planejamento Estratégico para Petrópolis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 Carlos Dias de Oliveira</dc:creator>
  <cp:lastModifiedBy>Ramiro Farjalla</cp:lastModifiedBy>
  <cp:revision>288</cp:revision>
  <dcterms:created xsi:type="dcterms:W3CDTF">2018-11-19T23:07:40Z</dcterms:created>
  <dcterms:modified xsi:type="dcterms:W3CDTF">2019-07-18T22:09:48Z</dcterms:modified>
</cp:coreProperties>
</file>